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9" r:id="rId4"/>
    <p:sldId id="258" r:id="rId5"/>
    <p:sldId id="274" r:id="rId6"/>
    <p:sldId id="273" r:id="rId7"/>
    <p:sldId id="263" r:id="rId8"/>
    <p:sldId id="264" r:id="rId9"/>
    <p:sldId id="265" r:id="rId10"/>
    <p:sldId id="266" r:id="rId11"/>
    <p:sldId id="271" r:id="rId12"/>
    <p:sldId id="267" r:id="rId13"/>
    <p:sldId id="272" r:id="rId14"/>
    <p:sldId id="275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ISNIK-" initials="K" lastIdx="1" clrIdx="0">
    <p:extLst>
      <p:ext uri="{19B8F6BF-5375-455C-9EA6-DF929625EA0E}">
        <p15:presenceInfo xmlns:p15="http://schemas.microsoft.com/office/powerpoint/2012/main" xmlns="" userId="KORISNIK-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4280FD-5B08-4C5D-8E14-E9B8F9BF2B1D}" type="doc">
      <dgm:prSet loTypeId="urn:microsoft.com/office/officeart/2005/8/layout/hierarchy6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5FD3D7-2897-4DF7-A0F7-B1F0E3E69301}">
      <dgm:prSet phldrT="[Text]" custT="1"/>
      <dgm:spPr/>
      <dgm:t>
        <a:bodyPr/>
        <a:lstStyle/>
        <a:p>
          <a:r>
            <a:rPr lang="sr-Cyrl-RS" sz="1400" dirty="0" smtClean="0"/>
            <a:t>МЕНАЏЕР</a:t>
          </a:r>
          <a:endParaRPr lang="en-US" sz="1400" dirty="0"/>
        </a:p>
      </dgm:t>
    </dgm:pt>
    <dgm:pt modelId="{E9225B68-9CE0-4E7A-B503-3C1101BEFD46}" type="parTrans" cxnId="{8F8E4989-6481-49C7-87BC-4D00A41FF9A5}">
      <dgm:prSet/>
      <dgm:spPr/>
      <dgm:t>
        <a:bodyPr/>
        <a:lstStyle/>
        <a:p>
          <a:endParaRPr lang="en-US"/>
        </a:p>
      </dgm:t>
    </dgm:pt>
    <dgm:pt modelId="{539F50F9-04FB-4754-BA2D-4E4ADBF42D79}" type="sibTrans" cxnId="{8F8E4989-6481-49C7-87BC-4D00A41FF9A5}">
      <dgm:prSet/>
      <dgm:spPr/>
      <dgm:t>
        <a:bodyPr/>
        <a:lstStyle/>
        <a:p>
          <a:endParaRPr lang="en-US"/>
        </a:p>
      </dgm:t>
    </dgm:pt>
    <dgm:pt modelId="{7DC5FCB0-56D8-444E-91A6-B647FEEB67E8}" type="asst">
      <dgm:prSet phldrT="[Text]" custT="1"/>
      <dgm:spPr/>
      <dgm:t>
        <a:bodyPr/>
        <a:lstStyle/>
        <a:p>
          <a:r>
            <a:rPr lang="sr-Cyrl-RS" sz="1200" dirty="0" smtClean="0"/>
            <a:t>НАБАВНА СЛУЖБА</a:t>
          </a:r>
          <a:endParaRPr lang="en-US" sz="1200" dirty="0"/>
        </a:p>
      </dgm:t>
    </dgm:pt>
    <dgm:pt modelId="{A9A9D2CD-D18D-4932-9FF4-D950DC423913}" type="parTrans" cxnId="{21011B1C-D3B9-4B80-AA94-983B5A71DF71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9EBFF64-E8B9-4F58-9623-80EE7CA6B4B5}" type="sibTrans" cxnId="{21011B1C-D3B9-4B80-AA94-983B5A71DF71}">
      <dgm:prSet/>
      <dgm:spPr/>
      <dgm:t>
        <a:bodyPr/>
        <a:lstStyle/>
        <a:p>
          <a:endParaRPr lang="en-US"/>
        </a:p>
      </dgm:t>
    </dgm:pt>
    <dgm:pt modelId="{F38BDC62-3019-4466-9BDB-BE5023864FA1}">
      <dgm:prSet phldrT="[Text]" custT="1"/>
      <dgm:spPr/>
      <dgm:t>
        <a:bodyPr/>
        <a:lstStyle/>
        <a:p>
          <a:r>
            <a:rPr lang="sr-Cyrl-RS" sz="1200" dirty="0" smtClean="0"/>
            <a:t>ПРОДАЈНА СЛУЖБА</a:t>
          </a:r>
          <a:endParaRPr lang="en-US" sz="1200" dirty="0"/>
        </a:p>
      </dgm:t>
    </dgm:pt>
    <dgm:pt modelId="{3E0C3C0A-2FA6-4B5D-9D43-1789FD2633AC}" type="parTrans" cxnId="{13DA9097-04B6-4BC9-9FC5-E202251751D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39D243A-EB24-4B7A-9AC0-215C863E6B6C}" type="sibTrans" cxnId="{13DA9097-04B6-4BC9-9FC5-E202251751D8}">
      <dgm:prSet/>
      <dgm:spPr/>
      <dgm:t>
        <a:bodyPr/>
        <a:lstStyle/>
        <a:p>
          <a:endParaRPr lang="en-US"/>
        </a:p>
      </dgm:t>
    </dgm:pt>
    <dgm:pt modelId="{72F2E998-E8EB-48E5-9515-83A45F958A16}">
      <dgm:prSet phldrT="[Text]" custT="1"/>
      <dgm:spPr/>
      <dgm:t>
        <a:bodyPr/>
        <a:lstStyle/>
        <a:p>
          <a:r>
            <a:rPr lang="sr-Cyrl-RS" sz="1200" dirty="0" smtClean="0"/>
            <a:t>ФИНАНСИЈСКО РАЧУНОВОДСТВЕНА СЛУЖБА</a:t>
          </a:r>
          <a:endParaRPr lang="en-US" sz="1200" dirty="0"/>
        </a:p>
      </dgm:t>
    </dgm:pt>
    <dgm:pt modelId="{00FAC35C-2344-44ED-921B-B604ED02C03D}" type="parTrans" cxnId="{E136472F-CC0C-4CD5-ACAC-D5CD35D061A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58CDFC4-23B1-41DD-86B4-99D8288CC3CF}" type="sibTrans" cxnId="{E136472F-CC0C-4CD5-ACAC-D5CD35D061AB}">
      <dgm:prSet/>
      <dgm:spPr/>
      <dgm:t>
        <a:bodyPr/>
        <a:lstStyle/>
        <a:p>
          <a:endParaRPr lang="en-US"/>
        </a:p>
      </dgm:t>
    </dgm:pt>
    <dgm:pt modelId="{174E7FAE-8EE9-4A3B-BF80-9D03C549887F}">
      <dgm:prSet phldrT="[Text]" custT="1"/>
      <dgm:spPr/>
      <dgm:t>
        <a:bodyPr/>
        <a:lstStyle/>
        <a:p>
          <a:r>
            <a:rPr lang="sr-Cyrl-RS" sz="1200" dirty="0" smtClean="0"/>
            <a:t>СКЛАДИШТНА  СЛУЖБА</a:t>
          </a:r>
          <a:endParaRPr lang="en-US" sz="1200" dirty="0"/>
        </a:p>
      </dgm:t>
    </dgm:pt>
    <dgm:pt modelId="{A8713139-F66C-41FA-BCE4-9CF815EF4210}" type="parTrans" cxnId="{CF4B6215-AA62-4B9C-B106-C3C72987D7D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7FAC8A2-2F37-45C7-8F9D-66B79AAB676C}" type="sibTrans" cxnId="{CF4B6215-AA62-4B9C-B106-C3C72987D7D8}">
      <dgm:prSet/>
      <dgm:spPr/>
      <dgm:t>
        <a:bodyPr/>
        <a:lstStyle/>
        <a:p>
          <a:endParaRPr lang="en-US"/>
        </a:p>
      </dgm:t>
    </dgm:pt>
    <dgm:pt modelId="{C7A84D52-0546-481C-920C-DB8686E4EECC}">
      <dgm:prSet phldrT="[Text]" custT="1"/>
      <dgm:spPr/>
      <dgm:t>
        <a:bodyPr/>
        <a:lstStyle/>
        <a:p>
          <a:r>
            <a:rPr lang="sr-Cyrl-RS" sz="1200" dirty="0" smtClean="0"/>
            <a:t>СЛУЖБА ОПШТИХ И  ПРАВНИХ ПОСЛОВА</a:t>
          </a:r>
          <a:endParaRPr lang="en-US" sz="1200" dirty="0"/>
        </a:p>
      </dgm:t>
    </dgm:pt>
    <dgm:pt modelId="{FD24BC34-7BA8-4794-BC85-743371F0EE91}" type="parTrans" cxnId="{D6467956-7DA9-410B-B388-D8EF3C0BF98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8A91EBD2-3082-4C7A-BCA3-04ADCA18F6B4}" type="sibTrans" cxnId="{D6467956-7DA9-410B-B388-D8EF3C0BF988}">
      <dgm:prSet/>
      <dgm:spPr/>
      <dgm:t>
        <a:bodyPr/>
        <a:lstStyle/>
        <a:p>
          <a:endParaRPr lang="en-US"/>
        </a:p>
      </dgm:t>
    </dgm:pt>
    <dgm:pt modelId="{580E9241-2636-4198-84B5-640C6917C7CE}" type="pres">
      <dgm:prSet presAssocID="{934280FD-5B08-4C5D-8E14-E9B8F9BF2B1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D74C83-FF12-452E-B118-F2AD57A267C3}" type="pres">
      <dgm:prSet presAssocID="{934280FD-5B08-4C5D-8E14-E9B8F9BF2B1D}" presName="hierFlow" presStyleCnt="0"/>
      <dgm:spPr/>
    </dgm:pt>
    <dgm:pt modelId="{74BA7242-7AAE-4DBD-A290-671775225445}" type="pres">
      <dgm:prSet presAssocID="{934280FD-5B08-4C5D-8E14-E9B8F9BF2B1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D5A807D-3330-45A5-BA9B-9BDCD7FB555C}" type="pres">
      <dgm:prSet presAssocID="{505FD3D7-2897-4DF7-A0F7-B1F0E3E69301}" presName="Name14" presStyleCnt="0"/>
      <dgm:spPr/>
    </dgm:pt>
    <dgm:pt modelId="{4E42251C-40C8-4D31-AB33-25391DA55AA7}" type="pres">
      <dgm:prSet presAssocID="{505FD3D7-2897-4DF7-A0F7-B1F0E3E69301}" presName="level1Shape" presStyleLbl="node0" presStyleIdx="0" presStyleCnt="1" custScaleX="203744" custScaleY="179794" custLinFactNeighborX="-528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F372BF-DAA8-4DFC-BC22-1D7F28A500E7}" type="pres">
      <dgm:prSet presAssocID="{505FD3D7-2897-4DF7-A0F7-B1F0E3E69301}" presName="hierChild2" presStyleCnt="0"/>
      <dgm:spPr/>
    </dgm:pt>
    <dgm:pt modelId="{28C4994E-DB68-4919-9D70-28FA44244530}" type="pres">
      <dgm:prSet presAssocID="{A9A9D2CD-D18D-4932-9FF4-D950DC423913}" presName="Name19" presStyleLbl="parChTrans1D2" presStyleIdx="0" presStyleCnt="5"/>
      <dgm:spPr/>
      <dgm:t>
        <a:bodyPr/>
        <a:lstStyle/>
        <a:p>
          <a:endParaRPr lang="en-US"/>
        </a:p>
      </dgm:t>
    </dgm:pt>
    <dgm:pt modelId="{6A7DF630-59F6-4C7E-B41D-0E2E135A79C5}" type="pres">
      <dgm:prSet presAssocID="{7DC5FCB0-56D8-444E-91A6-B647FEEB67E8}" presName="Name21" presStyleCnt="0"/>
      <dgm:spPr/>
    </dgm:pt>
    <dgm:pt modelId="{7562DDE3-B109-4216-B48E-1D36B9BA9B4A}" type="pres">
      <dgm:prSet presAssocID="{7DC5FCB0-56D8-444E-91A6-B647FEEB67E8}" presName="level2Shape" presStyleLbl="asst1" presStyleIdx="0" presStyleCnt="1" custScaleX="124277" custScaleY="123780"/>
      <dgm:spPr/>
      <dgm:t>
        <a:bodyPr/>
        <a:lstStyle/>
        <a:p>
          <a:endParaRPr lang="en-US"/>
        </a:p>
      </dgm:t>
    </dgm:pt>
    <dgm:pt modelId="{1B82CEA6-F85F-41AB-BC44-D05039B26AA5}" type="pres">
      <dgm:prSet presAssocID="{7DC5FCB0-56D8-444E-91A6-B647FEEB67E8}" presName="hierChild3" presStyleCnt="0"/>
      <dgm:spPr/>
    </dgm:pt>
    <dgm:pt modelId="{6ADCCF29-0F01-46FE-BB14-D3BA9BCEB71D}" type="pres">
      <dgm:prSet presAssocID="{3E0C3C0A-2FA6-4B5D-9D43-1789FD2633AC}" presName="Name19" presStyleLbl="parChTrans1D2" presStyleIdx="1" presStyleCnt="5"/>
      <dgm:spPr/>
      <dgm:t>
        <a:bodyPr/>
        <a:lstStyle/>
        <a:p>
          <a:endParaRPr lang="en-US"/>
        </a:p>
      </dgm:t>
    </dgm:pt>
    <dgm:pt modelId="{EFC30229-00C8-4102-932C-374D04750D0A}" type="pres">
      <dgm:prSet presAssocID="{F38BDC62-3019-4466-9BDB-BE5023864FA1}" presName="Name21" presStyleCnt="0"/>
      <dgm:spPr/>
    </dgm:pt>
    <dgm:pt modelId="{C0530E90-521C-4EFD-90E0-33205E9FF1B8}" type="pres">
      <dgm:prSet presAssocID="{F38BDC62-3019-4466-9BDB-BE5023864FA1}" presName="level2Shape" presStyleLbl="node2" presStyleIdx="0" presStyleCnt="4" custScaleX="118071" custScaleY="124503"/>
      <dgm:spPr/>
      <dgm:t>
        <a:bodyPr/>
        <a:lstStyle/>
        <a:p>
          <a:endParaRPr lang="en-US"/>
        </a:p>
      </dgm:t>
    </dgm:pt>
    <dgm:pt modelId="{99A01A17-C335-4FC5-83DF-6C057CD626EF}" type="pres">
      <dgm:prSet presAssocID="{F38BDC62-3019-4466-9BDB-BE5023864FA1}" presName="hierChild3" presStyleCnt="0"/>
      <dgm:spPr/>
    </dgm:pt>
    <dgm:pt modelId="{A38F9AD3-FAD9-47D3-B4A4-159F346355E6}" type="pres">
      <dgm:prSet presAssocID="{FD24BC34-7BA8-4794-BC85-743371F0EE91}" presName="Name19" presStyleLbl="parChTrans1D2" presStyleIdx="2" presStyleCnt="5"/>
      <dgm:spPr/>
      <dgm:t>
        <a:bodyPr/>
        <a:lstStyle/>
        <a:p>
          <a:endParaRPr lang="en-US"/>
        </a:p>
      </dgm:t>
    </dgm:pt>
    <dgm:pt modelId="{857C03DB-46A4-49A6-B8B3-E36DC6256347}" type="pres">
      <dgm:prSet presAssocID="{C7A84D52-0546-481C-920C-DB8686E4EECC}" presName="Name21" presStyleCnt="0"/>
      <dgm:spPr/>
    </dgm:pt>
    <dgm:pt modelId="{0612B8CE-3F02-4157-A5BE-E11DDEE590C5}" type="pres">
      <dgm:prSet presAssocID="{C7A84D52-0546-481C-920C-DB8686E4EECC}" presName="level2Shape" presStyleLbl="node2" presStyleIdx="1" presStyleCnt="4" custScaleX="158253" custScaleY="126069"/>
      <dgm:spPr/>
      <dgm:t>
        <a:bodyPr/>
        <a:lstStyle/>
        <a:p>
          <a:endParaRPr lang="en-US"/>
        </a:p>
      </dgm:t>
    </dgm:pt>
    <dgm:pt modelId="{A01680D4-30DE-47A7-B89B-580DA9B61976}" type="pres">
      <dgm:prSet presAssocID="{C7A84D52-0546-481C-920C-DB8686E4EECC}" presName="hierChild3" presStyleCnt="0"/>
      <dgm:spPr/>
    </dgm:pt>
    <dgm:pt modelId="{111EE761-1E37-488E-88DB-1727C4A01CD6}" type="pres">
      <dgm:prSet presAssocID="{00FAC35C-2344-44ED-921B-B604ED02C03D}" presName="Name19" presStyleLbl="parChTrans1D2" presStyleIdx="3" presStyleCnt="5"/>
      <dgm:spPr/>
      <dgm:t>
        <a:bodyPr/>
        <a:lstStyle/>
        <a:p>
          <a:endParaRPr lang="en-US"/>
        </a:p>
      </dgm:t>
    </dgm:pt>
    <dgm:pt modelId="{3879832C-70FE-44E5-9D3A-B8943D528FE9}" type="pres">
      <dgm:prSet presAssocID="{72F2E998-E8EB-48E5-9515-83A45F958A16}" presName="Name21" presStyleCnt="0"/>
      <dgm:spPr/>
    </dgm:pt>
    <dgm:pt modelId="{41C9CA46-28B8-4316-B40D-85B9507FA50F}" type="pres">
      <dgm:prSet presAssocID="{72F2E998-E8EB-48E5-9515-83A45F958A16}" presName="level2Shape" presStyleLbl="node2" presStyleIdx="2" presStyleCnt="4" custScaleX="189353" custScaleY="124262"/>
      <dgm:spPr/>
      <dgm:t>
        <a:bodyPr/>
        <a:lstStyle/>
        <a:p>
          <a:endParaRPr lang="en-US"/>
        </a:p>
      </dgm:t>
    </dgm:pt>
    <dgm:pt modelId="{19E0CE27-7175-4F09-8C62-218384C08F93}" type="pres">
      <dgm:prSet presAssocID="{72F2E998-E8EB-48E5-9515-83A45F958A16}" presName="hierChild3" presStyleCnt="0"/>
      <dgm:spPr/>
    </dgm:pt>
    <dgm:pt modelId="{A075C263-7154-4CB8-B0E4-CBF35517DED6}" type="pres">
      <dgm:prSet presAssocID="{A8713139-F66C-41FA-BCE4-9CF815EF4210}" presName="Name19" presStyleLbl="parChTrans1D2" presStyleIdx="4" presStyleCnt="5"/>
      <dgm:spPr/>
      <dgm:t>
        <a:bodyPr/>
        <a:lstStyle/>
        <a:p>
          <a:endParaRPr lang="en-US"/>
        </a:p>
      </dgm:t>
    </dgm:pt>
    <dgm:pt modelId="{410D7DA3-C4A5-4F37-8D86-1D5B71DC7B9E}" type="pres">
      <dgm:prSet presAssocID="{174E7FAE-8EE9-4A3B-BF80-9D03C549887F}" presName="Name21" presStyleCnt="0"/>
      <dgm:spPr/>
    </dgm:pt>
    <dgm:pt modelId="{5E5AD344-BDC1-4A42-8330-E395E68B593A}" type="pres">
      <dgm:prSet presAssocID="{174E7FAE-8EE9-4A3B-BF80-9D03C549887F}" presName="level2Shape" presStyleLbl="node2" presStyleIdx="3" presStyleCnt="4" custScaleX="157697" custScaleY="121665"/>
      <dgm:spPr/>
      <dgm:t>
        <a:bodyPr/>
        <a:lstStyle/>
        <a:p>
          <a:endParaRPr lang="en-US"/>
        </a:p>
      </dgm:t>
    </dgm:pt>
    <dgm:pt modelId="{45B76E15-4495-412F-A457-4820D89252C9}" type="pres">
      <dgm:prSet presAssocID="{174E7FAE-8EE9-4A3B-BF80-9D03C549887F}" presName="hierChild3" presStyleCnt="0"/>
      <dgm:spPr/>
    </dgm:pt>
    <dgm:pt modelId="{CC349EBD-6AAF-4950-9997-9511BA68F28D}" type="pres">
      <dgm:prSet presAssocID="{934280FD-5B08-4C5D-8E14-E9B8F9BF2B1D}" presName="bgShapesFlow" presStyleCnt="0"/>
      <dgm:spPr/>
    </dgm:pt>
  </dgm:ptLst>
  <dgm:cxnLst>
    <dgm:cxn modelId="{D6467956-7DA9-410B-B388-D8EF3C0BF988}" srcId="{505FD3D7-2897-4DF7-A0F7-B1F0E3E69301}" destId="{C7A84D52-0546-481C-920C-DB8686E4EECC}" srcOrd="2" destOrd="0" parTransId="{FD24BC34-7BA8-4794-BC85-743371F0EE91}" sibTransId="{8A91EBD2-3082-4C7A-BCA3-04ADCA18F6B4}"/>
    <dgm:cxn modelId="{07C0820E-D9F0-4D68-B8B9-6EA9F1B23009}" type="presOf" srcId="{72F2E998-E8EB-48E5-9515-83A45F958A16}" destId="{41C9CA46-28B8-4316-B40D-85B9507FA50F}" srcOrd="0" destOrd="0" presId="urn:microsoft.com/office/officeart/2005/8/layout/hierarchy6"/>
    <dgm:cxn modelId="{9A95B673-EEA8-4145-8A10-7EBCCB99FCB9}" type="presOf" srcId="{934280FD-5B08-4C5D-8E14-E9B8F9BF2B1D}" destId="{580E9241-2636-4198-84B5-640C6917C7CE}" srcOrd="0" destOrd="0" presId="urn:microsoft.com/office/officeart/2005/8/layout/hierarchy6"/>
    <dgm:cxn modelId="{1D258804-B9F8-41D5-B281-0D45D93EE4F3}" type="presOf" srcId="{3E0C3C0A-2FA6-4B5D-9D43-1789FD2633AC}" destId="{6ADCCF29-0F01-46FE-BB14-D3BA9BCEB71D}" srcOrd="0" destOrd="0" presId="urn:microsoft.com/office/officeart/2005/8/layout/hierarchy6"/>
    <dgm:cxn modelId="{3934520E-B2D2-4DF4-89DC-13288B418B92}" type="presOf" srcId="{C7A84D52-0546-481C-920C-DB8686E4EECC}" destId="{0612B8CE-3F02-4157-A5BE-E11DDEE590C5}" srcOrd="0" destOrd="0" presId="urn:microsoft.com/office/officeart/2005/8/layout/hierarchy6"/>
    <dgm:cxn modelId="{E136472F-CC0C-4CD5-ACAC-D5CD35D061AB}" srcId="{505FD3D7-2897-4DF7-A0F7-B1F0E3E69301}" destId="{72F2E998-E8EB-48E5-9515-83A45F958A16}" srcOrd="3" destOrd="0" parTransId="{00FAC35C-2344-44ED-921B-B604ED02C03D}" sibTransId="{E58CDFC4-23B1-41DD-86B4-99D8288CC3CF}"/>
    <dgm:cxn modelId="{62E35470-4259-40BB-93BA-8389AE0FD52A}" type="presOf" srcId="{00FAC35C-2344-44ED-921B-B604ED02C03D}" destId="{111EE761-1E37-488E-88DB-1727C4A01CD6}" srcOrd="0" destOrd="0" presId="urn:microsoft.com/office/officeart/2005/8/layout/hierarchy6"/>
    <dgm:cxn modelId="{8F8E4989-6481-49C7-87BC-4D00A41FF9A5}" srcId="{934280FD-5B08-4C5D-8E14-E9B8F9BF2B1D}" destId="{505FD3D7-2897-4DF7-A0F7-B1F0E3E69301}" srcOrd="0" destOrd="0" parTransId="{E9225B68-9CE0-4E7A-B503-3C1101BEFD46}" sibTransId="{539F50F9-04FB-4754-BA2D-4E4ADBF42D79}"/>
    <dgm:cxn modelId="{13DA9097-04B6-4BC9-9FC5-E202251751D8}" srcId="{505FD3D7-2897-4DF7-A0F7-B1F0E3E69301}" destId="{F38BDC62-3019-4466-9BDB-BE5023864FA1}" srcOrd="1" destOrd="0" parTransId="{3E0C3C0A-2FA6-4B5D-9D43-1789FD2633AC}" sibTransId="{F39D243A-EB24-4B7A-9AC0-215C863E6B6C}"/>
    <dgm:cxn modelId="{A8858CE0-C7D7-4213-BCDF-9467B432FFCB}" type="presOf" srcId="{505FD3D7-2897-4DF7-A0F7-B1F0E3E69301}" destId="{4E42251C-40C8-4D31-AB33-25391DA55AA7}" srcOrd="0" destOrd="0" presId="urn:microsoft.com/office/officeart/2005/8/layout/hierarchy6"/>
    <dgm:cxn modelId="{F5CA49B6-CC32-49E0-9A93-6845616179F5}" type="presOf" srcId="{F38BDC62-3019-4466-9BDB-BE5023864FA1}" destId="{C0530E90-521C-4EFD-90E0-33205E9FF1B8}" srcOrd="0" destOrd="0" presId="urn:microsoft.com/office/officeart/2005/8/layout/hierarchy6"/>
    <dgm:cxn modelId="{EF3A0925-CF6A-4FF3-B7EC-45F7892DAD2E}" type="presOf" srcId="{174E7FAE-8EE9-4A3B-BF80-9D03C549887F}" destId="{5E5AD344-BDC1-4A42-8330-E395E68B593A}" srcOrd="0" destOrd="0" presId="urn:microsoft.com/office/officeart/2005/8/layout/hierarchy6"/>
    <dgm:cxn modelId="{520F4A4A-1EFA-4F64-A6BC-AF70EDA56819}" type="presOf" srcId="{A9A9D2CD-D18D-4932-9FF4-D950DC423913}" destId="{28C4994E-DB68-4919-9D70-28FA44244530}" srcOrd="0" destOrd="0" presId="urn:microsoft.com/office/officeart/2005/8/layout/hierarchy6"/>
    <dgm:cxn modelId="{06FF34D9-F26F-47DC-BBEA-299060899792}" type="presOf" srcId="{A8713139-F66C-41FA-BCE4-9CF815EF4210}" destId="{A075C263-7154-4CB8-B0E4-CBF35517DED6}" srcOrd="0" destOrd="0" presId="urn:microsoft.com/office/officeart/2005/8/layout/hierarchy6"/>
    <dgm:cxn modelId="{50ECF6AF-7037-4C3B-8C2F-3D8D27091DA6}" type="presOf" srcId="{7DC5FCB0-56D8-444E-91A6-B647FEEB67E8}" destId="{7562DDE3-B109-4216-B48E-1D36B9BA9B4A}" srcOrd="0" destOrd="0" presId="urn:microsoft.com/office/officeart/2005/8/layout/hierarchy6"/>
    <dgm:cxn modelId="{CF4B6215-AA62-4B9C-B106-C3C72987D7D8}" srcId="{505FD3D7-2897-4DF7-A0F7-B1F0E3E69301}" destId="{174E7FAE-8EE9-4A3B-BF80-9D03C549887F}" srcOrd="4" destOrd="0" parTransId="{A8713139-F66C-41FA-BCE4-9CF815EF4210}" sibTransId="{A7FAC8A2-2F37-45C7-8F9D-66B79AAB676C}"/>
    <dgm:cxn modelId="{794F5015-B852-4B8D-A0FF-9CB099367C2D}" type="presOf" srcId="{FD24BC34-7BA8-4794-BC85-743371F0EE91}" destId="{A38F9AD3-FAD9-47D3-B4A4-159F346355E6}" srcOrd="0" destOrd="0" presId="urn:microsoft.com/office/officeart/2005/8/layout/hierarchy6"/>
    <dgm:cxn modelId="{21011B1C-D3B9-4B80-AA94-983B5A71DF71}" srcId="{505FD3D7-2897-4DF7-A0F7-B1F0E3E69301}" destId="{7DC5FCB0-56D8-444E-91A6-B647FEEB67E8}" srcOrd="0" destOrd="0" parTransId="{A9A9D2CD-D18D-4932-9FF4-D950DC423913}" sibTransId="{49EBFF64-E8B9-4F58-9623-80EE7CA6B4B5}"/>
    <dgm:cxn modelId="{670772DD-6B86-4C68-9876-8C39DA054C49}" type="presParOf" srcId="{580E9241-2636-4198-84B5-640C6917C7CE}" destId="{89D74C83-FF12-452E-B118-F2AD57A267C3}" srcOrd="0" destOrd="0" presId="urn:microsoft.com/office/officeart/2005/8/layout/hierarchy6"/>
    <dgm:cxn modelId="{7A7D9508-4855-483E-8378-22CAF0E82065}" type="presParOf" srcId="{89D74C83-FF12-452E-B118-F2AD57A267C3}" destId="{74BA7242-7AAE-4DBD-A290-671775225445}" srcOrd="0" destOrd="0" presId="urn:microsoft.com/office/officeart/2005/8/layout/hierarchy6"/>
    <dgm:cxn modelId="{889F62C7-1877-475C-94A7-DEB124552D2D}" type="presParOf" srcId="{74BA7242-7AAE-4DBD-A290-671775225445}" destId="{0D5A807D-3330-45A5-BA9B-9BDCD7FB555C}" srcOrd="0" destOrd="0" presId="urn:microsoft.com/office/officeart/2005/8/layout/hierarchy6"/>
    <dgm:cxn modelId="{1A68AFF7-D9F9-4D33-B20E-C47C50111F76}" type="presParOf" srcId="{0D5A807D-3330-45A5-BA9B-9BDCD7FB555C}" destId="{4E42251C-40C8-4D31-AB33-25391DA55AA7}" srcOrd="0" destOrd="0" presId="urn:microsoft.com/office/officeart/2005/8/layout/hierarchy6"/>
    <dgm:cxn modelId="{5FABA643-F2B2-40DF-ADF6-4F58DD896C1A}" type="presParOf" srcId="{0D5A807D-3330-45A5-BA9B-9BDCD7FB555C}" destId="{17F372BF-DAA8-4DFC-BC22-1D7F28A500E7}" srcOrd="1" destOrd="0" presId="urn:microsoft.com/office/officeart/2005/8/layout/hierarchy6"/>
    <dgm:cxn modelId="{BEE96168-801D-4E42-BBDF-C1D56A8E5717}" type="presParOf" srcId="{17F372BF-DAA8-4DFC-BC22-1D7F28A500E7}" destId="{28C4994E-DB68-4919-9D70-28FA44244530}" srcOrd="0" destOrd="0" presId="urn:microsoft.com/office/officeart/2005/8/layout/hierarchy6"/>
    <dgm:cxn modelId="{2AB87F41-6AB3-41A6-9C13-DBC9115447D9}" type="presParOf" srcId="{17F372BF-DAA8-4DFC-BC22-1D7F28A500E7}" destId="{6A7DF630-59F6-4C7E-B41D-0E2E135A79C5}" srcOrd="1" destOrd="0" presId="urn:microsoft.com/office/officeart/2005/8/layout/hierarchy6"/>
    <dgm:cxn modelId="{6DE97C01-BB4A-450E-BC0D-D3769EAD5527}" type="presParOf" srcId="{6A7DF630-59F6-4C7E-B41D-0E2E135A79C5}" destId="{7562DDE3-B109-4216-B48E-1D36B9BA9B4A}" srcOrd="0" destOrd="0" presId="urn:microsoft.com/office/officeart/2005/8/layout/hierarchy6"/>
    <dgm:cxn modelId="{189BA5BA-05B7-4F2F-9DC7-8D300C959561}" type="presParOf" srcId="{6A7DF630-59F6-4C7E-B41D-0E2E135A79C5}" destId="{1B82CEA6-F85F-41AB-BC44-D05039B26AA5}" srcOrd="1" destOrd="0" presId="urn:microsoft.com/office/officeart/2005/8/layout/hierarchy6"/>
    <dgm:cxn modelId="{D5827462-0655-4208-A992-63CD56B4126E}" type="presParOf" srcId="{17F372BF-DAA8-4DFC-BC22-1D7F28A500E7}" destId="{6ADCCF29-0F01-46FE-BB14-D3BA9BCEB71D}" srcOrd="2" destOrd="0" presId="urn:microsoft.com/office/officeart/2005/8/layout/hierarchy6"/>
    <dgm:cxn modelId="{DD0EAB3D-F0D0-45B3-AE0F-0E2122090BD0}" type="presParOf" srcId="{17F372BF-DAA8-4DFC-BC22-1D7F28A500E7}" destId="{EFC30229-00C8-4102-932C-374D04750D0A}" srcOrd="3" destOrd="0" presId="urn:microsoft.com/office/officeart/2005/8/layout/hierarchy6"/>
    <dgm:cxn modelId="{5809285A-5121-479C-AD5B-A932970C2130}" type="presParOf" srcId="{EFC30229-00C8-4102-932C-374D04750D0A}" destId="{C0530E90-521C-4EFD-90E0-33205E9FF1B8}" srcOrd="0" destOrd="0" presId="urn:microsoft.com/office/officeart/2005/8/layout/hierarchy6"/>
    <dgm:cxn modelId="{1442B099-1A3B-40FF-B127-DFF8A0AB782C}" type="presParOf" srcId="{EFC30229-00C8-4102-932C-374D04750D0A}" destId="{99A01A17-C335-4FC5-83DF-6C057CD626EF}" srcOrd="1" destOrd="0" presId="urn:microsoft.com/office/officeart/2005/8/layout/hierarchy6"/>
    <dgm:cxn modelId="{C9FB8B18-CD17-4335-8B43-01B111D46518}" type="presParOf" srcId="{17F372BF-DAA8-4DFC-BC22-1D7F28A500E7}" destId="{A38F9AD3-FAD9-47D3-B4A4-159F346355E6}" srcOrd="4" destOrd="0" presId="urn:microsoft.com/office/officeart/2005/8/layout/hierarchy6"/>
    <dgm:cxn modelId="{EF2464C3-B5C7-460F-957C-19146250CBC9}" type="presParOf" srcId="{17F372BF-DAA8-4DFC-BC22-1D7F28A500E7}" destId="{857C03DB-46A4-49A6-B8B3-E36DC6256347}" srcOrd="5" destOrd="0" presId="urn:microsoft.com/office/officeart/2005/8/layout/hierarchy6"/>
    <dgm:cxn modelId="{EC521B53-7341-4125-A925-0409DD4DC677}" type="presParOf" srcId="{857C03DB-46A4-49A6-B8B3-E36DC6256347}" destId="{0612B8CE-3F02-4157-A5BE-E11DDEE590C5}" srcOrd="0" destOrd="0" presId="urn:microsoft.com/office/officeart/2005/8/layout/hierarchy6"/>
    <dgm:cxn modelId="{BB81DA86-BDED-4EA7-A41F-6352F84C81E3}" type="presParOf" srcId="{857C03DB-46A4-49A6-B8B3-E36DC6256347}" destId="{A01680D4-30DE-47A7-B89B-580DA9B61976}" srcOrd="1" destOrd="0" presId="urn:microsoft.com/office/officeart/2005/8/layout/hierarchy6"/>
    <dgm:cxn modelId="{AB8B4748-0F4A-4CAB-B682-1A818586AE84}" type="presParOf" srcId="{17F372BF-DAA8-4DFC-BC22-1D7F28A500E7}" destId="{111EE761-1E37-488E-88DB-1727C4A01CD6}" srcOrd="6" destOrd="0" presId="urn:microsoft.com/office/officeart/2005/8/layout/hierarchy6"/>
    <dgm:cxn modelId="{B9815323-9503-475C-A3B9-E10BCD4244BD}" type="presParOf" srcId="{17F372BF-DAA8-4DFC-BC22-1D7F28A500E7}" destId="{3879832C-70FE-44E5-9D3A-B8943D528FE9}" srcOrd="7" destOrd="0" presId="urn:microsoft.com/office/officeart/2005/8/layout/hierarchy6"/>
    <dgm:cxn modelId="{63FECC35-4984-4232-B8A1-4CA5E0046889}" type="presParOf" srcId="{3879832C-70FE-44E5-9D3A-B8943D528FE9}" destId="{41C9CA46-28B8-4316-B40D-85B9507FA50F}" srcOrd="0" destOrd="0" presId="urn:microsoft.com/office/officeart/2005/8/layout/hierarchy6"/>
    <dgm:cxn modelId="{A9E6FCD2-D7BA-4655-B8BE-03460C551D6B}" type="presParOf" srcId="{3879832C-70FE-44E5-9D3A-B8943D528FE9}" destId="{19E0CE27-7175-4F09-8C62-218384C08F93}" srcOrd="1" destOrd="0" presId="urn:microsoft.com/office/officeart/2005/8/layout/hierarchy6"/>
    <dgm:cxn modelId="{B31C0581-2D1F-43FB-80FB-17DE2D487BF7}" type="presParOf" srcId="{17F372BF-DAA8-4DFC-BC22-1D7F28A500E7}" destId="{A075C263-7154-4CB8-B0E4-CBF35517DED6}" srcOrd="8" destOrd="0" presId="urn:microsoft.com/office/officeart/2005/8/layout/hierarchy6"/>
    <dgm:cxn modelId="{7772F470-CDD2-4020-A9C1-C03C59093D41}" type="presParOf" srcId="{17F372BF-DAA8-4DFC-BC22-1D7F28A500E7}" destId="{410D7DA3-C4A5-4F37-8D86-1D5B71DC7B9E}" srcOrd="9" destOrd="0" presId="urn:microsoft.com/office/officeart/2005/8/layout/hierarchy6"/>
    <dgm:cxn modelId="{3139B168-E87F-42C5-9162-4AAFF54E29E6}" type="presParOf" srcId="{410D7DA3-C4A5-4F37-8D86-1D5B71DC7B9E}" destId="{5E5AD344-BDC1-4A42-8330-E395E68B593A}" srcOrd="0" destOrd="0" presId="urn:microsoft.com/office/officeart/2005/8/layout/hierarchy6"/>
    <dgm:cxn modelId="{76AF1C21-40D0-4CB0-A99E-4D1005B338A2}" type="presParOf" srcId="{410D7DA3-C4A5-4F37-8D86-1D5B71DC7B9E}" destId="{45B76E15-4495-412F-A457-4820D89252C9}" srcOrd="1" destOrd="0" presId="urn:microsoft.com/office/officeart/2005/8/layout/hierarchy6"/>
    <dgm:cxn modelId="{C0EE9258-AB52-4036-B491-047D8CF79800}" type="presParOf" srcId="{580E9241-2636-4198-84B5-640C6917C7CE}" destId="{CC349EBD-6AAF-4950-9997-9511BA68F28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2251C-40C8-4D31-AB33-25391DA55AA7}">
      <dsp:nvSpPr>
        <dsp:cNvPr id="0" name=""/>
        <dsp:cNvSpPr/>
      </dsp:nvSpPr>
      <dsp:spPr>
        <a:xfrm>
          <a:off x="2643207" y="1174744"/>
          <a:ext cx="1928830" cy="1134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400" kern="1200" dirty="0" smtClean="0"/>
            <a:t>МЕНАЏЕР</a:t>
          </a:r>
          <a:endParaRPr lang="en-US" sz="1400" kern="1200" dirty="0"/>
        </a:p>
      </dsp:txBody>
      <dsp:txXfrm>
        <a:off x="2676442" y="1207979"/>
        <a:ext cx="1862360" cy="1068261"/>
      </dsp:txXfrm>
    </dsp:sp>
    <dsp:sp modelId="{28C4994E-DB68-4919-9D70-28FA44244530}">
      <dsp:nvSpPr>
        <dsp:cNvPr id="0" name=""/>
        <dsp:cNvSpPr/>
      </dsp:nvSpPr>
      <dsp:spPr>
        <a:xfrm>
          <a:off x="588950" y="2309476"/>
          <a:ext cx="3018672" cy="252451"/>
        </a:xfrm>
        <a:custGeom>
          <a:avLst/>
          <a:gdLst/>
          <a:ahLst/>
          <a:cxnLst/>
          <a:rect l="0" t="0" r="0" b="0"/>
          <a:pathLst>
            <a:path>
              <a:moveTo>
                <a:pt x="3018672" y="0"/>
              </a:moveTo>
              <a:lnTo>
                <a:pt x="3018672" y="126225"/>
              </a:lnTo>
              <a:lnTo>
                <a:pt x="0" y="126225"/>
              </a:lnTo>
              <a:lnTo>
                <a:pt x="0" y="252451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62DDE3-B109-4216-B48E-1D36B9BA9B4A}">
      <dsp:nvSpPr>
        <dsp:cNvPr id="0" name=""/>
        <dsp:cNvSpPr/>
      </dsp:nvSpPr>
      <dsp:spPr>
        <a:xfrm>
          <a:off x="689" y="2561927"/>
          <a:ext cx="1176521" cy="7812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 smtClean="0"/>
            <a:t>НАБАВНА СЛУЖБА</a:t>
          </a:r>
          <a:endParaRPr lang="en-US" sz="1200" kern="1200" dirty="0"/>
        </a:p>
      </dsp:txBody>
      <dsp:txXfrm>
        <a:off x="23570" y="2584808"/>
        <a:ext cx="1130759" cy="735449"/>
      </dsp:txXfrm>
    </dsp:sp>
    <dsp:sp modelId="{6ADCCF29-0F01-46FE-BB14-D3BA9BCEB71D}">
      <dsp:nvSpPr>
        <dsp:cNvPr id="0" name=""/>
        <dsp:cNvSpPr/>
      </dsp:nvSpPr>
      <dsp:spPr>
        <a:xfrm>
          <a:off x="2020103" y="2309476"/>
          <a:ext cx="1587519" cy="252451"/>
        </a:xfrm>
        <a:custGeom>
          <a:avLst/>
          <a:gdLst/>
          <a:ahLst/>
          <a:cxnLst/>
          <a:rect l="0" t="0" r="0" b="0"/>
          <a:pathLst>
            <a:path>
              <a:moveTo>
                <a:pt x="1587519" y="0"/>
              </a:moveTo>
              <a:lnTo>
                <a:pt x="1587519" y="126225"/>
              </a:lnTo>
              <a:lnTo>
                <a:pt x="0" y="126225"/>
              </a:lnTo>
              <a:lnTo>
                <a:pt x="0" y="252451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530E90-521C-4EFD-90E0-33205E9FF1B8}">
      <dsp:nvSpPr>
        <dsp:cNvPr id="0" name=""/>
        <dsp:cNvSpPr/>
      </dsp:nvSpPr>
      <dsp:spPr>
        <a:xfrm>
          <a:off x="1461218" y="2561927"/>
          <a:ext cx="1117769" cy="7857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 smtClean="0"/>
            <a:t>ПРОДАЈНА СЛУЖБА</a:t>
          </a:r>
          <a:endParaRPr lang="en-US" sz="1200" kern="1200" dirty="0"/>
        </a:p>
      </dsp:txBody>
      <dsp:txXfrm>
        <a:off x="1484233" y="2584942"/>
        <a:ext cx="1071739" cy="739744"/>
      </dsp:txXfrm>
    </dsp:sp>
    <dsp:sp modelId="{A38F9AD3-FAD9-47D3-B4A4-159F346355E6}">
      <dsp:nvSpPr>
        <dsp:cNvPr id="0" name=""/>
        <dsp:cNvSpPr/>
      </dsp:nvSpPr>
      <dsp:spPr>
        <a:xfrm>
          <a:off x="3561902" y="2309476"/>
          <a:ext cx="91440" cy="25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6225"/>
              </a:lnTo>
              <a:lnTo>
                <a:pt x="50178" y="126225"/>
              </a:lnTo>
              <a:lnTo>
                <a:pt x="50178" y="252451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12B8CE-3F02-4157-A5BE-E11DDEE590C5}">
      <dsp:nvSpPr>
        <dsp:cNvPr id="0" name=""/>
        <dsp:cNvSpPr/>
      </dsp:nvSpPr>
      <dsp:spPr>
        <a:xfrm>
          <a:off x="2862996" y="2561927"/>
          <a:ext cx="1498170" cy="795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 smtClean="0"/>
            <a:t>СЛУЖБА ОПШТИХ И  ПРАВНИХ ПОСЛОВА</a:t>
          </a:r>
          <a:endParaRPr lang="en-US" sz="1200" kern="1200" dirty="0"/>
        </a:p>
      </dsp:txBody>
      <dsp:txXfrm>
        <a:off x="2886300" y="2585231"/>
        <a:ext cx="1451562" cy="749049"/>
      </dsp:txXfrm>
    </dsp:sp>
    <dsp:sp modelId="{111EE761-1E37-488E-88DB-1727C4A01CD6}">
      <dsp:nvSpPr>
        <dsp:cNvPr id="0" name=""/>
        <dsp:cNvSpPr/>
      </dsp:nvSpPr>
      <dsp:spPr>
        <a:xfrm>
          <a:off x="3607622" y="2309476"/>
          <a:ext cx="1933847" cy="25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225"/>
              </a:lnTo>
              <a:lnTo>
                <a:pt x="1933847" y="126225"/>
              </a:lnTo>
              <a:lnTo>
                <a:pt x="1933847" y="252451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9CA46-28B8-4316-B40D-85B9507FA50F}">
      <dsp:nvSpPr>
        <dsp:cNvPr id="0" name=""/>
        <dsp:cNvSpPr/>
      </dsp:nvSpPr>
      <dsp:spPr>
        <a:xfrm>
          <a:off x="4645174" y="2561927"/>
          <a:ext cx="1792591" cy="784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 smtClean="0"/>
            <a:t>ФИНАНСИЈСКО РАЧУНОВОДСТВЕНА СЛУЖБА</a:t>
          </a:r>
          <a:endParaRPr lang="en-US" sz="1200" kern="1200" dirty="0"/>
        </a:p>
      </dsp:txBody>
      <dsp:txXfrm>
        <a:off x="4668144" y="2584897"/>
        <a:ext cx="1746651" cy="738313"/>
      </dsp:txXfrm>
    </dsp:sp>
    <dsp:sp modelId="{A075C263-7154-4CB8-B0E4-CBF35517DED6}">
      <dsp:nvSpPr>
        <dsp:cNvPr id="0" name=""/>
        <dsp:cNvSpPr/>
      </dsp:nvSpPr>
      <dsp:spPr>
        <a:xfrm>
          <a:off x="3607622" y="2309476"/>
          <a:ext cx="3860604" cy="25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225"/>
              </a:lnTo>
              <a:lnTo>
                <a:pt x="3860604" y="126225"/>
              </a:lnTo>
              <a:lnTo>
                <a:pt x="3860604" y="252451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5AD344-BDC1-4A42-8330-E395E68B593A}">
      <dsp:nvSpPr>
        <dsp:cNvPr id="0" name=""/>
        <dsp:cNvSpPr/>
      </dsp:nvSpPr>
      <dsp:spPr>
        <a:xfrm>
          <a:off x="6721774" y="2561927"/>
          <a:ext cx="1492906" cy="767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 smtClean="0"/>
            <a:t>СКЛАДИШТНА  СЛУЖБА</a:t>
          </a:r>
          <a:endParaRPr lang="en-US" sz="1200" kern="1200" dirty="0"/>
        </a:p>
      </dsp:txBody>
      <dsp:txXfrm>
        <a:off x="6744264" y="2584417"/>
        <a:ext cx="1447926" cy="722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EBF-1F83-427E-BD49-FB5894119DC7}" type="datetimeFigureOut">
              <a:rPr lang="en-US" smtClean="0"/>
              <a:pPr/>
              <a:t>10-Dec-21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483E91-8721-4CD0-8A1B-A69B8A123C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EBF-1F83-427E-BD49-FB5894119DC7}" type="datetimeFigureOut">
              <a:rPr lang="en-US" smtClean="0"/>
              <a:pPr/>
              <a:t>10-Dec-21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3E91-8721-4CD0-8A1B-A69B8A123C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EBF-1F83-427E-BD49-FB5894119DC7}" type="datetimeFigureOut">
              <a:rPr lang="en-US" smtClean="0"/>
              <a:pPr/>
              <a:t>10-Dec-21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3E91-8721-4CD0-8A1B-A69B8A123C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F0EEBF-1F83-427E-BD49-FB5894119DC7}" type="datetimeFigureOut">
              <a:rPr lang="en-US" smtClean="0"/>
              <a:pPr/>
              <a:t>10-Dec-21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F483E91-8721-4CD0-8A1B-A69B8A123C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EBF-1F83-427E-BD49-FB5894119DC7}" type="datetimeFigureOut">
              <a:rPr lang="en-US" smtClean="0"/>
              <a:pPr/>
              <a:t>10-Dec-21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3E91-8721-4CD0-8A1B-A69B8A123C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EBF-1F83-427E-BD49-FB5894119DC7}" type="datetimeFigureOut">
              <a:rPr lang="en-US" smtClean="0"/>
              <a:pPr/>
              <a:t>10-Dec-21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3E91-8721-4CD0-8A1B-A69B8A123C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3E91-8721-4CD0-8A1B-A69B8A123C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EBF-1F83-427E-BD49-FB5894119DC7}" type="datetimeFigureOut">
              <a:rPr lang="en-US" smtClean="0"/>
              <a:pPr/>
              <a:t>10-Dec-21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EBF-1F83-427E-BD49-FB5894119DC7}" type="datetimeFigureOut">
              <a:rPr lang="en-US" smtClean="0"/>
              <a:pPr/>
              <a:t>10-Dec-21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3E91-8721-4CD0-8A1B-A69B8A123C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EBF-1F83-427E-BD49-FB5894119DC7}" type="datetimeFigureOut">
              <a:rPr lang="en-US" smtClean="0"/>
              <a:pPr/>
              <a:t>10-Dec-21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3E91-8721-4CD0-8A1B-A69B8A123C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F0EEBF-1F83-427E-BD49-FB5894119DC7}" type="datetimeFigureOut">
              <a:rPr lang="en-US" smtClean="0"/>
              <a:pPr/>
              <a:t>10-Dec-21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483E91-8721-4CD0-8A1B-A69B8A123C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EBF-1F83-427E-BD49-FB5894119DC7}" type="datetimeFigureOut">
              <a:rPr lang="en-US" smtClean="0"/>
              <a:pPr/>
              <a:t>10-Dec-21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483E91-8721-4CD0-8A1B-A69B8A123C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FF0EEBF-1F83-427E-BD49-FB5894119DC7}" type="datetimeFigureOut">
              <a:rPr lang="en-US" smtClean="0"/>
              <a:pPr/>
              <a:t>10-Dec-21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F483E91-8721-4CD0-8A1B-A69B8A123C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Korisnik\Desktop\CIPI\UGLEDNI%20CAS\&#1055;&#1086;&#1085;&#1091;&#1076;&#1072;.docx" TargetMode="External"/><Relationship Id="rId7" Type="http://schemas.openxmlformats.org/officeDocument/2006/relationships/hyperlink" Target="file:///C:\Users\Korisnik\Desktop\CIPI\UGLEDNI%20CAS\&#1054;&#1076;&#1083;&#1091;&#1082;&#1072;%20&#1086;%20&#1091;&#1089;&#1083;&#1086;&#1074;&#1080;&#1084;&#1072;%20&#1087;&#1088;&#1086;&#1076;&#1072;&#1112;&#1077;%20SPORTCITY.docx" TargetMode="External"/><Relationship Id="rId2" Type="http://schemas.openxmlformats.org/officeDocument/2006/relationships/hyperlink" Target="file:///C:\Users\Korisnik\Desktop\CIPI\UGLEDNI%20CAS\Cirkularni%20upit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Korisnik\Desktop\CIPI\UGLEDNI%20CAS\&#1062;&#1077;&#1085;&#1086;&#1074;&#1085;&#1080;&#1082;.docx" TargetMode="External"/><Relationship Id="rId5" Type="http://schemas.openxmlformats.org/officeDocument/2006/relationships/hyperlink" Target="file:///C:\Users\Korisnik\Desktop\CIPI\UGLEDNI%20CAS\Faktura.xlsx" TargetMode="External"/><Relationship Id="rId4" Type="http://schemas.openxmlformats.org/officeDocument/2006/relationships/hyperlink" Target="file:///C:\Users\Korisnik\Desktop\CIPI\UGLEDNI%20CAS\Porudzbenica.doc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Korisnik\Desktop\CIPI\UGLEDNI%20CAS\&#1043;&#1051;&#1040;&#1042;&#1053;&#1040;%20&#1050;&#1034;&#1048;&#1043;&#1040;.xls" TargetMode="External"/><Relationship Id="rId2" Type="http://schemas.openxmlformats.org/officeDocument/2006/relationships/hyperlink" Target="file:///C:\Users\Korisnik\Desktop\CIPI\UGLEDNI%20CAS\&#1050;&#1055;&#1056;.do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Korisnik\Desktop\CIPI\UGLEDNI%20CAS\&#1050;&#1086;&#1084;&#1080;&#1089;&#1080;&#1112;&#1089;&#1082;&#1080;%20&#1079;&#1072;&#1087;&#1080;&#1089;&#1085;&#1080;&#1082;.docx" TargetMode="External"/><Relationship Id="rId5" Type="http://schemas.openxmlformats.org/officeDocument/2006/relationships/hyperlink" Target="http://www.cvb.servisnicentar.org/" TargetMode="External"/><Relationship Id="rId4" Type="http://schemas.openxmlformats.org/officeDocument/2006/relationships/hyperlink" Target="file:///C:\Users\Korisnik\Desktop\CIPI\UGLEDNI%20CAS\&#1050;&#1040;&#1051;&#1050;&#1059;&#1051;&#1040;&#1062;&#1048;&#1032;&#1040;.xl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Korisnik\Desktop\CIPI\UGLEDNI%20CAS\spisak-dec-2021_2022%20(1).xlsx" TargetMode="External"/><Relationship Id="rId2" Type="http://schemas.openxmlformats.org/officeDocument/2006/relationships/hyperlink" Target="https://www.servisnicentar.org/?page_id=179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Korisnik\Desktop\CIPI\UGLEDNI%20CAS\spisak-dec-2021_2022%20(1).xlsx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2857496"/>
            <a:ext cx="8305800" cy="1285884"/>
          </a:xfrm>
        </p:spPr>
        <p:txBody>
          <a:bodyPr/>
          <a:lstStyle/>
          <a:p>
            <a:r>
              <a:rPr lang="sr-Cyrl-RS" dirty="0" smtClean="0"/>
              <a:t>ФИНАСНИЈСКО РАЧУНОВОДСТВЕНА ОБУКА</a:t>
            </a:r>
          </a:p>
          <a:p>
            <a:endParaRPr lang="sr-Cyrl-RS" dirty="0" smtClean="0"/>
          </a:p>
          <a:p>
            <a:r>
              <a:rPr lang="sr-Cyrl-RS" dirty="0" smtClean="0"/>
              <a:t>ТЕМА</a:t>
            </a:r>
            <a:r>
              <a:rPr lang="sr-Cyrl-RS" smtClean="0"/>
              <a:t>: </a:t>
            </a:r>
            <a:r>
              <a:rPr lang="sr-Cyrl-RS" smtClean="0"/>
              <a:t>ОСНИВАЊЕ ПРЕДУЗЕЋА </a:t>
            </a:r>
            <a:r>
              <a:rPr lang="sr-Cyrl-RS" dirty="0" smtClean="0"/>
              <a:t>СА НАБАВКОМ РОБЕ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305800" cy="1981200"/>
          </a:xfrm>
        </p:spPr>
        <p:txBody>
          <a:bodyPr/>
          <a:lstStyle/>
          <a:p>
            <a:r>
              <a:rPr lang="sr-Cyrl-RS" dirty="0" smtClean="0"/>
              <a:t>ОГЛЕДНИ ЧАС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5072074"/>
            <a:ext cx="41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RS" dirty="0" smtClean="0"/>
              <a:t>ПРОФЕСОРИ: </a:t>
            </a:r>
          </a:p>
          <a:p>
            <a:pPr algn="r"/>
            <a:r>
              <a:rPr lang="sr-Cyrl-RS" dirty="0" smtClean="0"/>
              <a:t>Касаловић Марија мастер економиста</a:t>
            </a:r>
          </a:p>
          <a:p>
            <a:pPr algn="r"/>
            <a:r>
              <a:rPr lang="sr-Cyrl-RS" dirty="0" smtClean="0"/>
              <a:t>Живковић Дејан мастер економиста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332656"/>
            <a:ext cx="8424936" cy="621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ea typeface="Book Antiqua" panose="02040602050305030304" pitchFamily="18" charset="0"/>
                <a:cs typeface="Times New Roman" panose="02020603050405020304" pitchFamily="18" charset="0"/>
              </a:rPr>
              <a:t>Пријем</a:t>
            </a:r>
            <a:r>
              <a:rPr lang="en-US" b="1" dirty="0" smtClean="0"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Book Antiqua" panose="02040602050305030304" pitchFamily="18" charset="0"/>
                <a:cs typeface="Times New Roman" panose="02020603050405020304" pitchFamily="18" charset="0"/>
              </a:rPr>
              <a:t>робе</a:t>
            </a:r>
            <a:r>
              <a:rPr lang="en-US" b="1" dirty="0"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Book Antiqua" panose="02040602050305030304" pitchFamily="18" charset="0"/>
                <a:cs typeface="Times New Roman" panose="02020603050405020304" pitchFamily="18" charset="0"/>
              </a:rPr>
              <a:t>обухвата</a:t>
            </a:r>
            <a:r>
              <a:rPr lang="en-US" b="1" dirty="0"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Book Antiqua" panose="02040602050305030304" pitchFamily="18" charset="0"/>
                <a:cs typeface="Times New Roman" panose="02020603050405020304" pitchFamily="18" charset="0"/>
              </a:rPr>
              <a:t>следеће</a:t>
            </a:r>
            <a:r>
              <a:rPr lang="en-US" b="1" dirty="0"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Book Antiqua" panose="02040602050305030304" pitchFamily="18" charset="0"/>
                <a:cs typeface="Times New Roman" panose="02020603050405020304" pitchFamily="18" charset="0"/>
              </a:rPr>
              <a:t>активности</a:t>
            </a:r>
            <a:r>
              <a:rPr lang="en-US" b="1" dirty="0"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ea typeface="Book Antiqua" panose="0204060205030503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Квантитативни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квалитативни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преглед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робе</a:t>
            </a:r>
            <a:endParaRPr lang="en-US" dirty="0"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Састављање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комисијског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записника</a:t>
            </a:r>
            <a:endParaRPr lang="en-US" dirty="0"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Састављање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рекламације</a:t>
            </a:r>
            <a:endParaRPr lang="en-US" dirty="0"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914400" marR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 </a:t>
            </a:r>
          </a:p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ea typeface="Book Antiqua" panose="02040602050305030304" pitchFamily="18" charset="0"/>
                <a:cs typeface="Times New Roman" panose="02020603050405020304" pitchFamily="18" charset="0"/>
              </a:rPr>
              <a:t>Сарадња</a:t>
            </a:r>
            <a:r>
              <a:rPr lang="en-US" b="1" dirty="0"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Book Antiqua" panose="02040602050305030304" pitchFamily="18" charset="0"/>
                <a:cs typeface="Times New Roman" panose="02020603050405020304" pitchFamily="18" charset="0"/>
              </a:rPr>
              <a:t>са</a:t>
            </a:r>
            <a:r>
              <a:rPr lang="en-US" b="1" dirty="0"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Book Antiqua" panose="02040602050305030304" pitchFamily="18" charset="0"/>
                <a:cs typeface="Times New Roman" panose="02020603050405020304" pitchFamily="18" charset="0"/>
              </a:rPr>
              <a:t>другим</a:t>
            </a:r>
            <a:r>
              <a:rPr lang="en-US" b="1" dirty="0"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Book Antiqua" panose="02040602050305030304" pitchFamily="18" charset="0"/>
                <a:cs typeface="Times New Roman" panose="02020603050405020304" pitchFamily="18" charset="0"/>
              </a:rPr>
              <a:t>службама</a:t>
            </a:r>
            <a:r>
              <a:rPr lang="en-US" b="1" dirty="0"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Book Antiqua" panose="02040602050305030304" pitchFamily="18" charset="0"/>
                <a:cs typeface="Times New Roman" panose="02020603050405020304" pitchFamily="18" charset="0"/>
              </a:rPr>
              <a:t>обухвата</a:t>
            </a:r>
            <a:r>
              <a:rPr lang="en-US" b="1" dirty="0"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Book Antiqua" panose="02040602050305030304" pitchFamily="18" charset="0"/>
                <a:cs typeface="Times New Roman" panose="02020603050405020304" pitchFamily="18" charset="0"/>
              </a:rPr>
              <a:t>следеће</a:t>
            </a:r>
            <a:r>
              <a:rPr lang="en-US" b="1" dirty="0"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Book Antiqua" panose="02040602050305030304" pitchFamily="18" charset="0"/>
                <a:cs typeface="Times New Roman" panose="02020603050405020304" pitchFamily="18" charset="0"/>
              </a:rPr>
              <a:t>активности</a:t>
            </a:r>
            <a:r>
              <a:rPr lang="en-US" b="1" dirty="0" smtClean="0">
                <a:ea typeface="Book Antiqua" panose="0204060205030503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Сарадња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са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општом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службом</a:t>
            </a:r>
            <a:endParaRPr lang="en-US" dirty="0"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Слање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складишту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налог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за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пријем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робе</a:t>
            </a:r>
            <a:r>
              <a:rPr lang="sr-Cyrl-RS" dirty="0" smtClean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( складиштна служба )</a:t>
            </a:r>
            <a:endParaRPr lang="en-US" dirty="0"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Слање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улазних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рачуна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калкулација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за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књижење</a:t>
            </a:r>
            <a:r>
              <a:rPr lang="sr-Cyrl-RS" dirty="0" smtClean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( финансијско рачуноводствена служба )</a:t>
            </a:r>
            <a:endParaRPr lang="en-US" dirty="0">
              <a:effectLst/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b="1" dirty="0" err="1">
                <a:latin typeface="+mj-lt"/>
              </a:rPr>
              <a:t>Израда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калкулације</a:t>
            </a:r>
            <a:r>
              <a:rPr lang="sr-Cyrl-RS" b="1" dirty="0" smtClean="0">
                <a:latin typeface="+mj-lt"/>
              </a:rPr>
              <a:t> н</a:t>
            </a:r>
            <a:r>
              <a:rPr lang="en-US" b="1" dirty="0" err="1" smtClean="0">
                <a:latin typeface="+mj-lt"/>
              </a:rPr>
              <a:t>абавне</a:t>
            </a:r>
            <a:r>
              <a:rPr lang="en-US" b="1" dirty="0" smtClean="0">
                <a:latin typeface="+mj-lt"/>
              </a:rPr>
              <a:t>  </a:t>
            </a:r>
            <a:r>
              <a:rPr lang="en-US" b="1" dirty="0" err="1">
                <a:latin typeface="+mj-lt"/>
              </a:rPr>
              <a:t>цене</a:t>
            </a:r>
            <a:r>
              <a:rPr lang="en-US" b="1" dirty="0">
                <a:latin typeface="+mj-lt"/>
              </a:rPr>
              <a:t>  </a:t>
            </a:r>
            <a:r>
              <a:rPr lang="en-US" b="1" dirty="0" err="1">
                <a:latin typeface="+mj-lt"/>
              </a:rPr>
              <a:t>обухвата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следеће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активности</a:t>
            </a:r>
            <a:r>
              <a:rPr lang="en-US" b="1" dirty="0" smtClean="0">
                <a:latin typeface="+mj-lt"/>
              </a:rPr>
              <a:t>:</a:t>
            </a:r>
            <a:endParaRPr lang="sr-Cyrl-RS" b="1" dirty="0" smtClean="0">
              <a:latin typeface="+mj-lt"/>
            </a:endParaRPr>
          </a:p>
          <a:p>
            <a:pPr lvl="0" algn="ctr"/>
            <a:endParaRPr lang="en-US" dirty="0">
              <a:latin typeface="+mj-lt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 err="1">
                <a:latin typeface="+mj-lt"/>
              </a:rPr>
              <a:t>Калкулација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набавне</a:t>
            </a:r>
            <a:r>
              <a:rPr lang="sr-Cyrl-RS" dirty="0" smtClean="0">
                <a:latin typeface="+mj-lt"/>
              </a:rPr>
              <a:t> и продајне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цене</a:t>
            </a:r>
            <a:r>
              <a:rPr lang="en-US" dirty="0">
                <a:latin typeface="+mj-lt"/>
              </a:rPr>
              <a:t> </a:t>
            </a:r>
          </a:p>
          <a:p>
            <a:r>
              <a:rPr lang="en-US" dirty="0">
                <a:latin typeface="+mj-lt"/>
              </a:rPr>
              <a:t> </a:t>
            </a:r>
          </a:p>
          <a:p>
            <a:pPr lvl="0" algn="ctr"/>
            <a:r>
              <a:rPr lang="en-US" b="1" dirty="0" err="1">
                <a:latin typeface="+mj-lt"/>
              </a:rPr>
              <a:t>Анализа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набавке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робе</a:t>
            </a:r>
            <a:r>
              <a:rPr lang="en-US" b="1" dirty="0">
                <a:latin typeface="+mj-lt"/>
              </a:rPr>
              <a:t>  </a:t>
            </a:r>
            <a:r>
              <a:rPr lang="en-US" b="1" dirty="0" err="1">
                <a:latin typeface="+mj-lt"/>
              </a:rPr>
              <a:t>обухвата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следеће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активности</a:t>
            </a:r>
            <a:r>
              <a:rPr lang="en-US" b="1" dirty="0" smtClean="0">
                <a:latin typeface="+mj-lt"/>
              </a:rPr>
              <a:t>:</a:t>
            </a:r>
            <a:endParaRPr lang="sr-Cyrl-RS" b="1" dirty="0" smtClean="0">
              <a:latin typeface="+mj-lt"/>
            </a:endParaRPr>
          </a:p>
          <a:p>
            <a:pPr lvl="0" algn="ctr"/>
            <a:endParaRPr lang="en-US" dirty="0">
              <a:latin typeface="+mj-lt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 err="1">
                <a:latin typeface="+mj-lt"/>
              </a:rPr>
              <a:t>Анализа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набавке</a:t>
            </a:r>
            <a:r>
              <a:rPr lang="en-US" dirty="0">
                <a:latin typeface="+mj-lt"/>
              </a:rPr>
              <a:t>  </a:t>
            </a:r>
            <a:r>
              <a:rPr lang="en-US" dirty="0" err="1">
                <a:latin typeface="+mj-lt"/>
              </a:rPr>
              <a:t>по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врстама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робе</a:t>
            </a:r>
            <a:r>
              <a:rPr lang="en-US" dirty="0">
                <a:latin typeface="+mj-lt"/>
              </a:rPr>
              <a:t>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 err="1">
                <a:latin typeface="+mj-lt"/>
              </a:rPr>
              <a:t>Анализа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набавке</a:t>
            </a:r>
            <a:r>
              <a:rPr lang="en-US" dirty="0">
                <a:latin typeface="+mj-lt"/>
              </a:rPr>
              <a:t>  </a:t>
            </a:r>
            <a:r>
              <a:rPr lang="en-US" dirty="0" err="1">
                <a:latin typeface="+mj-lt"/>
              </a:rPr>
              <a:t>по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добављачима</a:t>
            </a:r>
            <a:endParaRPr lang="en-US" dirty="0">
              <a:latin typeface="+mj-lt"/>
            </a:endParaRPr>
          </a:p>
          <a:p>
            <a:pPr marR="0" lvl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</a:pPr>
            <a:endParaRPr lang="en-US" dirty="0">
              <a:effectLst/>
              <a:latin typeface="Lucida Sans" panose="020B0602030504020204" pitchFamily="34" charset="0"/>
              <a:ea typeface="Book Antiqua" panose="020406020503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66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5">
            <a:hlinkClick r:id="rId2" action="ppaction://program"/>
          </p:cNvPr>
          <p:cNvSpPr/>
          <p:nvPr/>
        </p:nvSpPr>
        <p:spPr>
          <a:xfrm>
            <a:off x="4495730" y="3212976"/>
            <a:ext cx="49371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hlinkClick r:id="rId3" action="ppaction://program"/>
          </p:cNvPr>
          <p:cNvSpPr/>
          <p:nvPr/>
        </p:nvSpPr>
        <p:spPr>
          <a:xfrm>
            <a:off x="4499992" y="4149080"/>
            <a:ext cx="49371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hlinkClick r:id="rId4" action="ppaction://program"/>
          </p:cNvPr>
          <p:cNvSpPr/>
          <p:nvPr/>
        </p:nvSpPr>
        <p:spPr>
          <a:xfrm>
            <a:off x="4515508" y="5013176"/>
            <a:ext cx="49371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hlinkClick r:id="rId5" action="ppaction://program"/>
          </p:cNvPr>
          <p:cNvSpPr/>
          <p:nvPr/>
        </p:nvSpPr>
        <p:spPr>
          <a:xfrm>
            <a:off x="4515508" y="5877272"/>
            <a:ext cx="49371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47664" y="188640"/>
            <a:ext cx="61206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dirty="0" smtClean="0"/>
              <a:t>ПРИМЕР</a:t>
            </a:r>
          </a:p>
          <a:p>
            <a:pPr algn="ctr"/>
            <a:r>
              <a:rPr lang="sr-Cyrl-RS" sz="3200" dirty="0" smtClean="0"/>
              <a:t>- целокупан поступак набавке робе са  књижењем </a:t>
            </a:r>
            <a:endParaRPr lang="en-US" sz="3200" dirty="0"/>
          </a:p>
        </p:txBody>
      </p:sp>
      <p:sp>
        <p:nvSpPr>
          <p:cNvPr id="9" name="Right Arrow 8">
            <a:hlinkClick r:id="rId6" action="ppaction://program"/>
          </p:cNvPr>
          <p:cNvSpPr/>
          <p:nvPr/>
        </p:nvSpPr>
        <p:spPr>
          <a:xfrm>
            <a:off x="5025788" y="4149080"/>
            <a:ext cx="85725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hlinkClick r:id="rId7" action="ppaction://program"/>
          </p:cNvPr>
          <p:cNvSpPr/>
          <p:nvPr/>
        </p:nvSpPr>
        <p:spPr>
          <a:xfrm rot="10800000">
            <a:off x="3642736" y="4152500"/>
            <a:ext cx="85725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99661" y="4126434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dirty="0" smtClean="0"/>
              <a:t>Одлука о условима продаје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724128" y="4234155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dirty="0" smtClean="0"/>
              <a:t>Ценовник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3882752" y="554917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 smtClean="0"/>
              <a:t>ФАКТУРА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479628" y="465313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dirty="0" smtClean="0"/>
              <a:t>ПОРУЏБИНА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58718" y="3779748"/>
            <a:ext cx="257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dirty="0" smtClean="0"/>
              <a:t>ПОНУДА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66626" y="2843644"/>
            <a:ext cx="259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dirty="0" smtClean="0"/>
              <a:t>ЦИРКУЛАРНИ УПИТ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18450" y="19204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dirty="0" smtClean="0"/>
              <a:t>ИМПУЛС</a:t>
            </a:r>
            <a:endParaRPr lang="en-US" dirty="0"/>
          </a:p>
        </p:txBody>
      </p:sp>
      <p:sp>
        <p:nvSpPr>
          <p:cNvPr id="19" name="Down Arrow 18">
            <a:hlinkClick r:id="rId2" action="ppaction://program"/>
          </p:cNvPr>
          <p:cNvSpPr/>
          <p:nvPr/>
        </p:nvSpPr>
        <p:spPr>
          <a:xfrm>
            <a:off x="4511763" y="2293278"/>
            <a:ext cx="49371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614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67227" y="1909897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200" dirty="0" smtClean="0"/>
              <a:t>КЊИГА ПРИМЉЕНИХ РАЧУНА ( КПР )</a:t>
            </a:r>
            <a:endParaRPr lang="en-US" sz="2200" dirty="0"/>
          </a:p>
        </p:txBody>
      </p:sp>
      <p:sp>
        <p:nvSpPr>
          <p:cNvPr id="6" name="Down Arrow 5">
            <a:hlinkClick r:id="rId2" action="ppaction://program"/>
          </p:cNvPr>
          <p:cNvSpPr/>
          <p:nvPr/>
        </p:nvSpPr>
        <p:spPr>
          <a:xfrm>
            <a:off x="4620671" y="2325070"/>
            <a:ext cx="49371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71799" y="2904706"/>
            <a:ext cx="4176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200" dirty="0" smtClean="0"/>
              <a:t>ГЛАВНА КЊИГА</a:t>
            </a:r>
            <a:endParaRPr lang="en-US" sz="2200" dirty="0"/>
          </a:p>
        </p:txBody>
      </p:sp>
      <p:sp>
        <p:nvSpPr>
          <p:cNvPr id="8" name="Down Arrow 7">
            <a:hlinkClick r:id="rId3" action="ppaction://program"/>
          </p:cNvPr>
          <p:cNvSpPr/>
          <p:nvPr/>
        </p:nvSpPr>
        <p:spPr>
          <a:xfrm>
            <a:off x="4613176" y="3340739"/>
            <a:ext cx="49371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39852" y="4863083"/>
            <a:ext cx="3240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200" dirty="0" smtClean="0"/>
              <a:t>КАЛКУЛАЦИЈА</a:t>
            </a:r>
            <a:endParaRPr lang="en-US" sz="2200" dirty="0"/>
          </a:p>
        </p:txBody>
      </p:sp>
      <p:sp>
        <p:nvSpPr>
          <p:cNvPr id="10" name="Down Arrow 9">
            <a:hlinkClick r:id="rId4" action="ppaction://program"/>
          </p:cNvPr>
          <p:cNvSpPr/>
          <p:nvPr/>
        </p:nvSpPr>
        <p:spPr>
          <a:xfrm>
            <a:off x="4613176" y="4308919"/>
            <a:ext cx="49371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78037" y="3873741"/>
            <a:ext cx="356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hlinkClick r:id="rId5"/>
              </a:rPr>
              <a:t>http://www.cvb.servisnicentar.org</a:t>
            </a:r>
            <a:endParaRPr lang="en-US" dirty="0" smtClean="0"/>
          </a:p>
        </p:txBody>
      </p:sp>
      <p:sp>
        <p:nvSpPr>
          <p:cNvPr id="11" name="Down Arrow 10">
            <a:hlinkClick r:id="rId6" action="ppaction://program"/>
          </p:cNvPr>
          <p:cNvSpPr/>
          <p:nvPr/>
        </p:nvSpPr>
        <p:spPr>
          <a:xfrm>
            <a:off x="4620671" y="1349547"/>
            <a:ext cx="49371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15199" y="556006"/>
            <a:ext cx="5904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200" dirty="0"/>
              <a:t>КОМИСИЈСКИ ЗАПИСНИК О ПРИЈЕМУ РОБЕ</a:t>
            </a:r>
          </a:p>
        </p:txBody>
      </p:sp>
    </p:spTree>
    <p:extLst>
      <p:ext uri="{BB962C8B-B14F-4D97-AF65-F5344CB8AC3E}">
        <p14:creationId xmlns:p14="http://schemas.microsoft.com/office/powerpoint/2010/main" xmlns="" val="311001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dirty="0" smtClean="0"/>
              <a:t>МСВП КРУШЕВАЦ 2019</a:t>
            </a:r>
            <a:endParaRPr lang="en-US" dirty="0"/>
          </a:p>
        </p:txBody>
      </p:sp>
      <p:pic>
        <p:nvPicPr>
          <p:cNvPr id="1026" name="Picture 2" descr="C:\Users\Korisnik\Desktop\New folder\IMG_26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59"/>
            <a:ext cx="3929090" cy="2473871"/>
          </a:xfrm>
          <a:prstGeom prst="rect">
            <a:avLst/>
          </a:prstGeom>
          <a:noFill/>
        </p:spPr>
      </p:pic>
      <p:pic>
        <p:nvPicPr>
          <p:cNvPr id="1027" name="Picture 3" descr="C:\Users\Korisnik\Desktop\New folder\IMG_26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285860"/>
            <a:ext cx="4024316" cy="2428892"/>
          </a:xfrm>
          <a:prstGeom prst="rect">
            <a:avLst/>
          </a:prstGeom>
          <a:noFill/>
        </p:spPr>
      </p:pic>
      <p:pic>
        <p:nvPicPr>
          <p:cNvPr id="1028" name="Picture 4" descr="C:\Users\Korisnik\Desktop\New folder\IMG_27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786190"/>
            <a:ext cx="4071954" cy="2714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2323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МЕЂУНАРОДНИ САЈАМ ЦЕЉЕ 20</a:t>
            </a:r>
            <a:r>
              <a:rPr lang="en-US" smtClean="0"/>
              <a:t>19</a:t>
            </a:r>
            <a:endParaRPr lang="en-US" dirty="0"/>
          </a:p>
        </p:txBody>
      </p:sp>
      <p:pic>
        <p:nvPicPr>
          <p:cNvPr id="2" name="Cat Sport 028 - Kosovska Mitrovica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119" y="2276872"/>
            <a:ext cx="7617762" cy="4284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616" y="155679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СПИСАК УЧЕСНИКА САЈМА У ЦЕЉУ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36096" y="1628800"/>
            <a:ext cx="864096" cy="2160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352928" cy="1188368"/>
          </a:xfrm>
        </p:spPr>
        <p:txBody>
          <a:bodyPr>
            <a:noAutofit/>
          </a:bodyPr>
          <a:lstStyle/>
          <a:p>
            <a:r>
              <a:rPr lang="sr-Cyrl-RS" sz="66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ХВАЛА НА ПАЖЊИ!!!</a:t>
            </a:r>
            <a:endParaRPr lang="en-US" sz="66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Smiley Face 3"/>
          <p:cNvSpPr/>
          <p:nvPr/>
        </p:nvSpPr>
        <p:spPr>
          <a:xfrm>
            <a:off x="2843808" y="2924944"/>
            <a:ext cx="3097509" cy="3024336"/>
          </a:xfrm>
          <a:prstGeom prst="smileyFac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065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2910" y="500042"/>
            <a:ext cx="8229600" cy="504820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sz="3000" dirty="0" smtClean="0"/>
              <a:t>ФИНАНАСИЈСКО РАЧУНОВОДСТВЕНА ОБУКА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1285860"/>
            <a:ext cx="8858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Char char="v"/>
            </a:pPr>
            <a:r>
              <a:rPr lang="sr-Cyrl-RS" dirty="0" smtClean="0"/>
              <a:t>Примењивање стеченог теоретског знања на конкретним практичним задацима</a:t>
            </a:r>
          </a:p>
          <a:p>
            <a:pPr>
              <a:buClr>
                <a:schemeClr val="bg1"/>
              </a:buClr>
              <a:buFont typeface="Wingdings" pitchFamily="2" charset="2"/>
              <a:buChar char="v"/>
            </a:pPr>
            <a:r>
              <a:rPr lang="sr-Cyrl-RS" dirty="0" smtClean="0"/>
              <a:t>Решавање конкретних пословних проблема</a:t>
            </a:r>
          </a:p>
          <a:p>
            <a:pPr>
              <a:buClr>
                <a:schemeClr val="bg1"/>
              </a:buClr>
              <a:buFont typeface="Wingdings" pitchFamily="2" charset="2"/>
              <a:buChar char="v"/>
            </a:pPr>
            <a:r>
              <a:rPr lang="sr-Cyrl-RS" dirty="0" smtClean="0"/>
              <a:t>Ученици стичу практична знања како да организују и управљају предузећем</a:t>
            </a:r>
          </a:p>
          <a:p>
            <a:pPr>
              <a:buClr>
                <a:schemeClr val="bg1"/>
              </a:buClr>
              <a:buFont typeface="Wingdings" pitchFamily="2" charset="2"/>
              <a:buChar char="v"/>
            </a:pPr>
            <a:r>
              <a:rPr lang="sr-Cyrl-RS" dirty="0" smtClean="0"/>
              <a:t>На основу стеченог знања да доносе одлуке које ће позитивно утицати на рад предузећа</a:t>
            </a:r>
          </a:p>
          <a:p>
            <a:pPr>
              <a:buClr>
                <a:schemeClr val="bg1"/>
              </a:buClr>
              <a:buFont typeface="Wingdings" pitchFamily="2" charset="2"/>
              <a:buChar char="v"/>
            </a:pPr>
            <a:r>
              <a:rPr lang="sr-Cyrl-RS" dirty="0" smtClean="0"/>
              <a:t>Спроводе набавку и продају производа</a:t>
            </a:r>
          </a:p>
          <a:p>
            <a:pPr>
              <a:buClr>
                <a:schemeClr val="bg1"/>
              </a:buClr>
              <a:buFont typeface="Wingdings" pitchFamily="2" charset="2"/>
              <a:buChar char="v"/>
            </a:pPr>
            <a:r>
              <a:rPr lang="sr-Cyrl-RS" dirty="0" smtClean="0"/>
              <a:t>Обрачунавају порезе и амортизацију</a:t>
            </a:r>
          </a:p>
          <a:p>
            <a:pPr>
              <a:buClr>
                <a:schemeClr val="bg1"/>
              </a:buClr>
              <a:buFont typeface="Wingdings" pitchFamily="2" charset="2"/>
              <a:buChar char="v"/>
            </a:pPr>
            <a:r>
              <a:rPr lang="sr-Cyrl-RS" dirty="0" smtClean="0"/>
              <a:t>Обрачунавају зараду и доприносе</a:t>
            </a:r>
          </a:p>
          <a:p>
            <a:pPr>
              <a:buClr>
                <a:schemeClr val="bg1"/>
              </a:buClr>
              <a:buFont typeface="Wingdings" pitchFamily="2" charset="2"/>
              <a:buChar char="v"/>
            </a:pPr>
            <a:r>
              <a:rPr lang="sr-Cyrl-RS" dirty="0" smtClean="0"/>
              <a:t>Подносе завршне извештаје ( биланс стања, биланс успеха и порески биланс) </a:t>
            </a:r>
          </a:p>
          <a:p>
            <a:pPr>
              <a:buClr>
                <a:schemeClr val="bg1"/>
              </a:buClr>
              <a:buFont typeface="Wingdings" pitchFamily="2" charset="2"/>
              <a:buChar char="v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 smtClean="0"/>
              <a:t>Како доћи до циља???!!!!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74" y="1628800"/>
            <a:ext cx="8233226" cy="489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3856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dirty="0" smtClean="0"/>
              <a:t>ПОСТУПАК ОТВАРАЊА ПРЕДУЗЕЋА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2000240"/>
            <a:ext cx="87154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Поступак отварања предузећа се спроводи уз помоћ Сервисног центра (еквивалент АПР-у) који се налази у Сопоту. </a:t>
            </a:r>
            <a:endParaRPr lang="sr-Cyrl-RS" dirty="0"/>
          </a:p>
          <a:p>
            <a:r>
              <a:rPr lang="sr-Cyrl-RS" dirty="0" smtClean="0"/>
              <a:t>Поступак отварања  се спроводи на идентичан начин као и у реалном свету, само што ми то радимо у виртуелном свету. </a:t>
            </a:r>
          </a:p>
          <a:p>
            <a:r>
              <a:rPr lang="sr-Cyrl-RS" dirty="0" smtClean="0"/>
              <a:t>Поступак се спроводи у четири корака:</a:t>
            </a:r>
          </a:p>
          <a:p>
            <a:pPr marL="342900" indent="-342900">
              <a:buAutoNum type="arabicPeriod"/>
            </a:pPr>
            <a:r>
              <a:rPr lang="sr-Cyrl-RS" dirty="0" smtClean="0"/>
              <a:t>Отварање привременог текућег рачуна код централне виртуелне банке ( ЦВБ )</a:t>
            </a:r>
          </a:p>
          <a:p>
            <a:pPr marL="342900" indent="-342900">
              <a:buAutoNum type="arabicPeriod"/>
            </a:pPr>
            <a:r>
              <a:rPr lang="sr-Cyrl-RS" dirty="0" smtClean="0"/>
              <a:t>Уплата новчаног улога и таксивезаних за регистрацију</a:t>
            </a:r>
          </a:p>
          <a:p>
            <a:pPr marL="342900" indent="-342900">
              <a:buAutoNum type="arabicPeriod"/>
            </a:pPr>
            <a:r>
              <a:rPr lang="sr-Cyrl-RS" dirty="0" smtClean="0"/>
              <a:t>Добијање решења о регистрацији оснивања</a:t>
            </a:r>
          </a:p>
          <a:p>
            <a:pPr marL="342900" indent="-342900">
              <a:buAutoNum type="arabicPeriod"/>
            </a:pPr>
            <a:r>
              <a:rPr lang="sr-Cyrl-RS" dirty="0" smtClean="0"/>
              <a:t>Отварање пословног рачуна код ЦВБ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algn="ctr"/>
            <a:r>
              <a:rPr lang="sr-Cyrl-RS" dirty="0" smtClean="0"/>
              <a:t>Сајт уз помоћ којег отварамо предузеће је</a:t>
            </a:r>
          </a:p>
          <a:p>
            <a:pPr algn="ctr"/>
            <a:endParaRPr lang="sr-Cyrl-RS" dirty="0"/>
          </a:p>
          <a:p>
            <a:pPr algn="ctr"/>
            <a:endParaRPr lang="sr-Cyrl-RS" dirty="0" smtClean="0"/>
          </a:p>
          <a:p>
            <a:r>
              <a:rPr lang="sr-Cyrl-RS" dirty="0" smtClean="0"/>
              <a:t>ДЕЦЕМБАРСКИ СПИСАК ВПД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95736" y="5139561"/>
            <a:ext cx="5904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https://www.servisnicentar.org/?</a:t>
            </a:r>
            <a:r>
              <a:rPr lang="en-US" dirty="0" smtClean="0">
                <a:hlinkClick r:id="rId2"/>
              </a:rPr>
              <a:t>page_id=179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Rectangle 5">
            <a:hlinkClick r:id="rId3" action="ppaction://program"/>
          </p:cNvPr>
          <p:cNvSpPr/>
          <p:nvPr/>
        </p:nvSpPr>
        <p:spPr>
          <a:xfrm>
            <a:off x="3635896" y="5661248"/>
            <a:ext cx="720080" cy="2160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RS" dirty="0" smtClean="0"/>
              <a:t>ШТА НАКОН ОТВАРАЊА ПРЕДУЗЕЋА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8596" y="1285860"/>
            <a:ext cx="79296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dirty="0" smtClean="0"/>
              <a:t>РАСПИСИВАЊЕ КОНКУРСА ЗА ПРИЈЕМ РАДНИКА</a:t>
            </a:r>
          </a:p>
          <a:p>
            <a:pPr lvl="1">
              <a:buFont typeface="Wingdings" pitchFamily="2" charset="2"/>
              <a:buChar char="Ø"/>
            </a:pPr>
            <a:r>
              <a:rPr lang="sr-Cyrl-RS" dirty="0" smtClean="0"/>
              <a:t>Писање ЦВ-а</a:t>
            </a:r>
          </a:p>
          <a:p>
            <a:pPr lvl="1">
              <a:buFont typeface="Wingdings" pitchFamily="2" charset="2"/>
              <a:buChar char="Ø"/>
            </a:pPr>
            <a:r>
              <a:rPr lang="sr-Cyrl-RS" dirty="0" smtClean="0"/>
              <a:t>Пропратно писмо</a:t>
            </a:r>
          </a:p>
          <a:p>
            <a:pPr>
              <a:buFont typeface="Wingdings" pitchFamily="2" charset="2"/>
              <a:buChar char="Ø"/>
            </a:pPr>
            <a:r>
              <a:rPr lang="sr-Cyrl-RS" dirty="0" smtClean="0"/>
              <a:t>СИМУЛАЦИЈА ИНТЕРВЈУА ЗА ПОСАО ( РАДИОНИЦА )</a:t>
            </a:r>
          </a:p>
          <a:p>
            <a:pPr>
              <a:buFont typeface="Wingdings" pitchFamily="2" charset="2"/>
              <a:buChar char="Ø"/>
            </a:pPr>
            <a:r>
              <a:rPr lang="sr-Cyrl-RS" dirty="0" smtClean="0"/>
              <a:t>ПРИЈЕМ РАДНИКА У РАДНИ ОДНОС </a:t>
            </a:r>
          </a:p>
          <a:p>
            <a:pPr>
              <a:buFont typeface="Wingdings" pitchFamily="2" charset="2"/>
              <a:buChar char="Ø"/>
            </a:pPr>
            <a:r>
              <a:rPr lang="sr-Cyrl-RS" dirty="0" smtClean="0"/>
              <a:t>ПОДЕЛА РЕШЕЊА О РАДУ РАДНИЦИМА</a:t>
            </a:r>
          </a:p>
          <a:p>
            <a:pPr>
              <a:buFont typeface="Wingdings" pitchFamily="2" charset="2"/>
              <a:buChar char="Ø"/>
            </a:pPr>
            <a:r>
              <a:rPr lang="sr-Cyrl-RS" dirty="0" smtClean="0"/>
              <a:t>ПОСТУПАК НАБАВКЕ ОСНОВНИХ СРЕДСТАВА</a:t>
            </a:r>
          </a:p>
          <a:p>
            <a:pPr>
              <a:buFont typeface="Wingdings" pitchFamily="2" charset="2"/>
              <a:buChar char="Ø"/>
            </a:pPr>
            <a:r>
              <a:rPr lang="sr-Cyrl-RS" dirty="0" smtClean="0"/>
              <a:t>ПОСТУПАК ИНВЕНТАРИСАЊА</a:t>
            </a:r>
          </a:p>
          <a:p>
            <a:pPr>
              <a:buFont typeface="Wingdings" pitchFamily="2" charset="2"/>
              <a:buChar char="Ø"/>
            </a:pPr>
            <a:r>
              <a:rPr lang="sr-Cyrl-CS" dirty="0" smtClean="0"/>
              <a:t>ПОПИС</a:t>
            </a:r>
            <a:endParaRPr lang="en-US" sz="1000" dirty="0" smtClean="0"/>
          </a:p>
          <a:p>
            <a:pPr lvl="1">
              <a:buFont typeface="Wingdings" pitchFamily="2" charset="2"/>
              <a:buChar char="Ø"/>
            </a:pPr>
            <a:r>
              <a:rPr lang="sr-Cyrl-CS" dirty="0" smtClean="0"/>
              <a:t>Одлука о попису (доноси орган управљања)</a:t>
            </a:r>
            <a:endParaRPr lang="en-US" sz="1100" dirty="0" smtClean="0"/>
          </a:p>
          <a:p>
            <a:pPr lvl="1">
              <a:buFont typeface="Wingdings" pitchFamily="2" charset="2"/>
              <a:buChar char="Ø"/>
            </a:pPr>
            <a:r>
              <a:rPr lang="sr-Cyrl-CS" dirty="0" smtClean="0"/>
              <a:t>Формирање комисија за попис (врши руководилац)</a:t>
            </a:r>
            <a:endParaRPr lang="en-US" sz="1100" dirty="0" smtClean="0"/>
          </a:p>
          <a:p>
            <a:pPr lvl="1">
              <a:buFont typeface="Wingdings" pitchFamily="2" charset="2"/>
              <a:buChar char="Ø"/>
            </a:pPr>
            <a:r>
              <a:rPr lang="sr-Cyrl-CS" dirty="0" smtClean="0"/>
              <a:t>Решење о попису (добија сваки члан комисије)</a:t>
            </a:r>
            <a:endParaRPr lang="en-US" sz="1100" dirty="0" smtClean="0"/>
          </a:p>
          <a:p>
            <a:pPr lvl="1">
              <a:buFont typeface="Wingdings" pitchFamily="2" charset="2"/>
              <a:buChar char="Ø"/>
            </a:pPr>
            <a:r>
              <a:rPr lang="sr-Cyrl-CS" dirty="0" smtClean="0"/>
              <a:t>План пописа (саставља комисија)</a:t>
            </a:r>
            <a:endParaRPr lang="en-US" sz="1100" dirty="0" smtClean="0"/>
          </a:p>
          <a:p>
            <a:pPr lvl="1">
              <a:buFont typeface="Wingdings" pitchFamily="2" charset="2"/>
              <a:buChar char="Ø"/>
            </a:pPr>
            <a:r>
              <a:rPr lang="sr-Cyrl-CS" dirty="0" smtClean="0"/>
              <a:t>Пописне листе (саставља комисија)</a:t>
            </a:r>
            <a:endParaRPr lang="en-US" sz="1100" dirty="0" smtClean="0"/>
          </a:p>
          <a:p>
            <a:pPr lvl="1">
              <a:buFont typeface="Wingdings" pitchFamily="2" charset="2"/>
              <a:buChar char="Ø"/>
            </a:pPr>
            <a:r>
              <a:rPr lang="sr-Cyrl-CS" dirty="0" smtClean="0"/>
              <a:t>Извештај о попису (саставља комисија)</a:t>
            </a:r>
            <a:endParaRPr lang="en-US" sz="1600" dirty="0" smtClean="0"/>
          </a:p>
          <a:p>
            <a:pPr>
              <a:buFont typeface="Wingdings" pitchFamily="2" charset="2"/>
              <a:buChar char="Ø"/>
            </a:pPr>
            <a:r>
              <a:rPr lang="sr-Cyrl-CS" b="1" dirty="0" smtClean="0"/>
              <a:t>САСТАВЉАЊЕ ПОЧЕТНОГ ИНВЕНТАРА</a:t>
            </a:r>
            <a:endParaRPr lang="en-US" sz="1000" dirty="0" smtClean="0"/>
          </a:p>
          <a:p>
            <a:pPr>
              <a:buFont typeface="Wingdings" pitchFamily="2" charset="2"/>
              <a:buChar char="Ø"/>
            </a:pPr>
            <a:r>
              <a:rPr lang="sr-Cyrl-CS" b="1" dirty="0" smtClean="0"/>
              <a:t>ПОЧЕТНИ БИЛАНС СТАЊА</a:t>
            </a:r>
            <a:endParaRPr lang="en-US" sz="1000" dirty="0" smtClean="0"/>
          </a:p>
          <a:p>
            <a:pPr>
              <a:buFont typeface="Wingdings" pitchFamily="2" charset="2"/>
              <a:buChar char="Ø"/>
            </a:pPr>
            <a:r>
              <a:rPr lang="sr-Cyrl-CS" b="1" dirty="0" smtClean="0"/>
              <a:t>ОТВАРАЊЕ ПОСЛОВНИХ КЊИГА</a:t>
            </a:r>
            <a:endParaRPr lang="en-US" sz="1000" dirty="0" smtClean="0"/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ОРГАНИЗАЦИОНА СТРУКТУРА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500034" y="1397000"/>
          <a:ext cx="8215370" cy="4532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67544" y="260648"/>
            <a:ext cx="8305800" cy="78214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6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RS" dirty="0" smtClean="0"/>
              <a:t>ПРЕДУЗЕЋА ЕКОНОМСКО ТРГОВИНСКЕ ШКОЛЕ</a:t>
            </a:r>
            <a:endParaRPr lang="sr-Cyrl-R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251" y="4342141"/>
            <a:ext cx="1802656" cy="1601599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617" y="4797152"/>
            <a:ext cx="1827895" cy="1584176"/>
          </a:xfrm>
          <a:prstGeom prst="rect">
            <a:avLst/>
          </a:prstGeom>
        </p:spPr>
      </p:pic>
      <p:pic>
        <p:nvPicPr>
          <p:cNvPr id="10" name="Picture 9" descr="71f1a88991a0a5846f0131d9f325f486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6321251" y="1805723"/>
            <a:ext cx="1800200" cy="1556809"/>
          </a:xfrm>
          <a:prstGeom prst="rect">
            <a:avLst/>
          </a:prstGeom>
        </p:spPr>
      </p:pic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3796717" y="1308166"/>
            <a:ext cx="1571625" cy="2768600"/>
            <a:chOff x="107413425" y="108470700"/>
            <a:chExt cx="1571625" cy="276891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84681">
              <a:off x="107413425" y="109699425"/>
              <a:ext cx="1571625" cy="154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629150">
              <a:off x="107413425" y="108470700"/>
              <a:ext cx="1371600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14" descr="Picture1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9739" y="1194610"/>
            <a:ext cx="1824069" cy="158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1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2617" y="2932746"/>
            <a:ext cx="1791191" cy="1576373"/>
          </a:xfrm>
          <a:prstGeom prst="rect">
            <a:avLst/>
          </a:prstGeom>
        </p:spPr>
      </p:pic>
      <p:pic>
        <p:nvPicPr>
          <p:cNvPr id="11" name="Picture 2" descr="C:\Users\Korisnik\Downloads\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0299" y="4342141"/>
            <a:ext cx="2000264" cy="2039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22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 smtClean="0"/>
              <a:t>НАБАВКА РОБЕ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1371600"/>
            <a:ext cx="77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Послови</a:t>
            </a:r>
            <a:r>
              <a:rPr lang="en-US" dirty="0"/>
              <a:t> </a:t>
            </a:r>
            <a:r>
              <a:rPr lang="en-US" dirty="0" err="1"/>
              <a:t>набавке</a:t>
            </a:r>
            <a:r>
              <a:rPr lang="en-US" dirty="0"/>
              <a:t> </a:t>
            </a:r>
            <a:r>
              <a:rPr lang="en-US" dirty="0" err="1"/>
              <a:t>обављају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у </a:t>
            </a:r>
            <a:r>
              <a:rPr lang="en-US" dirty="0" err="1"/>
              <a:t>посебној</a:t>
            </a:r>
            <a:r>
              <a:rPr lang="en-US" dirty="0"/>
              <a:t> </a:t>
            </a:r>
            <a:r>
              <a:rPr lang="en-US" dirty="0" err="1"/>
              <a:t>служби</a:t>
            </a:r>
            <a:r>
              <a:rPr lang="en-US" dirty="0"/>
              <a:t> </a:t>
            </a:r>
            <a:r>
              <a:rPr lang="en-US" dirty="0" err="1"/>
              <a:t>привредног</a:t>
            </a:r>
            <a:r>
              <a:rPr lang="en-US" dirty="0"/>
              <a:t> </a:t>
            </a:r>
            <a:r>
              <a:rPr lang="en-US" dirty="0" err="1"/>
              <a:t>друштва</a:t>
            </a:r>
            <a:r>
              <a:rPr lang="en-US" dirty="0"/>
              <a:t> </a:t>
            </a:r>
            <a:r>
              <a:rPr lang="en-US" dirty="0" err="1"/>
              <a:t>која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назива</a:t>
            </a:r>
            <a:r>
              <a:rPr lang="en-US" dirty="0"/>
              <a:t> </a:t>
            </a:r>
            <a:r>
              <a:rPr lang="en-US" b="1" i="1" u="sng" dirty="0" err="1"/>
              <a:t>набавна</a:t>
            </a:r>
            <a:r>
              <a:rPr lang="en-US" b="1" i="1" u="sng" dirty="0"/>
              <a:t> </a:t>
            </a:r>
            <a:r>
              <a:rPr lang="en-US" b="1" i="1" u="sng" dirty="0" err="1" smtClean="0"/>
              <a:t>служба</a:t>
            </a:r>
            <a:r>
              <a:rPr lang="sr-Cyrl-RS" b="1" i="1" u="sng" dirty="0" smtClean="0"/>
              <a:t>.</a:t>
            </a:r>
            <a:endParaRPr lang="en-US" i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580888"/>
            <a:ext cx="6096000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2903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7584" y="620688"/>
            <a:ext cx="7560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+mj-lt"/>
                <a:ea typeface="Book Antiqua" panose="02040602050305030304" pitchFamily="18" charset="0"/>
              </a:rPr>
              <a:t>Послови</a:t>
            </a:r>
            <a:r>
              <a:rPr lang="en-US" sz="3200" dirty="0" smtClean="0">
                <a:latin typeface="+mj-lt"/>
                <a:ea typeface="Book Antiqua" panose="02040602050305030304" pitchFamily="18" charset="0"/>
                <a:cs typeface="Lucida Sans" panose="020B0602030504020204" pitchFamily="34" charset="0"/>
              </a:rPr>
              <a:t> </a:t>
            </a:r>
            <a:r>
              <a:rPr lang="en-US" sz="3200" dirty="0" err="1">
                <a:latin typeface="+mj-lt"/>
                <a:ea typeface="Book Antiqua" panose="02040602050305030304" pitchFamily="18" charset="0"/>
              </a:rPr>
              <a:t>који</a:t>
            </a:r>
            <a:r>
              <a:rPr lang="en-US" sz="3200" dirty="0">
                <a:latin typeface="+mj-lt"/>
                <a:ea typeface="Book Antiqua" panose="02040602050305030304" pitchFamily="18" charset="0"/>
                <a:cs typeface="Lucida Sans" panose="020B0602030504020204" pitchFamily="34" charset="0"/>
              </a:rPr>
              <a:t> </a:t>
            </a:r>
            <a:r>
              <a:rPr lang="en-US" sz="3200" dirty="0" err="1">
                <a:latin typeface="+mj-lt"/>
                <a:ea typeface="Book Antiqua" panose="02040602050305030304" pitchFamily="18" charset="0"/>
              </a:rPr>
              <a:t>се</a:t>
            </a:r>
            <a:r>
              <a:rPr lang="en-US" sz="3200" dirty="0">
                <a:latin typeface="+mj-lt"/>
                <a:ea typeface="Book Antiqua" panose="02040602050305030304" pitchFamily="18" charset="0"/>
                <a:cs typeface="Lucida Sans" panose="020B0602030504020204" pitchFamily="34" charset="0"/>
              </a:rPr>
              <a:t> </a:t>
            </a:r>
            <a:r>
              <a:rPr lang="en-US" sz="3200" dirty="0" err="1">
                <a:latin typeface="+mj-lt"/>
                <a:ea typeface="Book Antiqua" panose="02040602050305030304" pitchFamily="18" charset="0"/>
              </a:rPr>
              <a:t>обављају</a:t>
            </a:r>
            <a:r>
              <a:rPr lang="en-US" sz="3200" dirty="0">
                <a:latin typeface="+mj-lt"/>
                <a:ea typeface="Book Antiqua" panose="02040602050305030304" pitchFamily="18" charset="0"/>
                <a:cs typeface="Lucida Sans" panose="020B0602030504020204" pitchFamily="34" charset="0"/>
              </a:rPr>
              <a:t> </a:t>
            </a:r>
            <a:r>
              <a:rPr lang="en-US" sz="3200" dirty="0">
                <a:latin typeface="+mj-lt"/>
                <a:ea typeface="Book Antiqua" panose="02040602050305030304" pitchFamily="18" charset="0"/>
              </a:rPr>
              <a:t>у</a:t>
            </a:r>
            <a:r>
              <a:rPr lang="en-US" sz="3200" dirty="0">
                <a:latin typeface="+mj-lt"/>
                <a:ea typeface="Book Antiqua" panose="02040602050305030304" pitchFamily="18" charset="0"/>
                <a:cs typeface="Lucida Sans" panose="020B0602030504020204" pitchFamily="34" charset="0"/>
              </a:rPr>
              <a:t> </a:t>
            </a:r>
            <a:r>
              <a:rPr lang="en-US" sz="3200" dirty="0" err="1">
                <a:latin typeface="+mj-lt"/>
                <a:ea typeface="Book Antiqua" panose="02040602050305030304" pitchFamily="18" charset="0"/>
              </a:rPr>
              <a:t>њој</a:t>
            </a:r>
            <a:r>
              <a:rPr lang="en-US" sz="3200" dirty="0">
                <a:latin typeface="+mj-lt"/>
                <a:ea typeface="Book Antiqua" panose="02040602050305030304" pitchFamily="18" charset="0"/>
                <a:cs typeface="Lucida Sans" panose="020B0602030504020204" pitchFamily="34" charset="0"/>
              </a:rPr>
              <a:t> </a:t>
            </a:r>
            <a:r>
              <a:rPr lang="en-US" sz="3200" dirty="0" err="1">
                <a:latin typeface="+mj-lt"/>
                <a:ea typeface="Book Antiqua" panose="02040602050305030304" pitchFamily="18" charset="0"/>
              </a:rPr>
              <a:t>су</a:t>
            </a:r>
            <a:r>
              <a:rPr lang="en-US" sz="3200" dirty="0">
                <a:latin typeface="+mj-lt"/>
                <a:ea typeface="Book Antiqua" panose="02040602050305030304" pitchFamily="18" charset="0"/>
                <a:cs typeface="Lucida Sans" panose="020B0602030504020204" pitchFamily="34" charset="0"/>
              </a:rPr>
              <a:t> </a:t>
            </a:r>
            <a:r>
              <a:rPr lang="en-US" sz="3200" dirty="0" err="1">
                <a:latin typeface="+mj-lt"/>
                <a:ea typeface="Book Antiqua" panose="02040602050305030304" pitchFamily="18" charset="0"/>
              </a:rPr>
              <a:t>многобројни</a:t>
            </a:r>
            <a:r>
              <a:rPr lang="en-US" sz="3200" dirty="0">
                <a:latin typeface="+mj-lt"/>
                <a:ea typeface="Book Antiqua" panose="02040602050305030304" pitchFamily="18" charset="0"/>
                <a:cs typeface="Lucida Sans" panose="020B0602030504020204" pitchFamily="34" charset="0"/>
              </a:rPr>
              <a:t>, </a:t>
            </a:r>
            <a:r>
              <a:rPr lang="en-US" sz="3200" dirty="0">
                <a:latin typeface="+mj-lt"/>
                <a:ea typeface="Book Antiqua" panose="02040602050305030304" pitchFamily="18" charset="0"/>
              </a:rPr>
              <a:t>а</a:t>
            </a:r>
            <a:r>
              <a:rPr lang="en-US" sz="3200" dirty="0">
                <a:latin typeface="+mj-lt"/>
                <a:ea typeface="Book Antiqua" panose="02040602050305030304" pitchFamily="18" charset="0"/>
                <a:cs typeface="Lucida Sans" panose="020B0602030504020204" pitchFamily="34" charset="0"/>
              </a:rPr>
              <a:t> </a:t>
            </a:r>
            <a:r>
              <a:rPr lang="en-US" sz="3200" dirty="0" err="1">
                <a:latin typeface="+mj-lt"/>
                <a:ea typeface="Book Antiqua" panose="02040602050305030304" pitchFamily="18" charset="0"/>
              </a:rPr>
              <a:t>неки</a:t>
            </a:r>
            <a:r>
              <a:rPr lang="en-US" sz="3200" dirty="0">
                <a:latin typeface="+mj-lt"/>
                <a:ea typeface="Book Antiqua" panose="02040602050305030304" pitchFamily="18" charset="0"/>
                <a:cs typeface="Lucida Sans" panose="020B0602030504020204" pitchFamily="34" charset="0"/>
              </a:rPr>
              <a:t> </a:t>
            </a:r>
            <a:r>
              <a:rPr lang="en-US" sz="3200" dirty="0" err="1">
                <a:latin typeface="+mj-lt"/>
                <a:ea typeface="Book Antiqua" panose="02040602050305030304" pitchFamily="18" charset="0"/>
              </a:rPr>
              <a:t>од</a:t>
            </a:r>
            <a:r>
              <a:rPr lang="en-US" sz="3200" dirty="0">
                <a:latin typeface="+mj-lt"/>
                <a:ea typeface="Book Antiqua" panose="02040602050305030304" pitchFamily="18" charset="0"/>
                <a:cs typeface="Lucida Sans" panose="020B0602030504020204" pitchFamily="34" charset="0"/>
              </a:rPr>
              <a:t> </a:t>
            </a:r>
            <a:r>
              <a:rPr lang="en-US" sz="3200" dirty="0" err="1">
                <a:latin typeface="+mj-lt"/>
                <a:ea typeface="Book Antiqua" panose="02040602050305030304" pitchFamily="18" charset="0"/>
              </a:rPr>
              <a:t>њих</a:t>
            </a:r>
            <a:r>
              <a:rPr lang="en-US" sz="3200" dirty="0">
                <a:latin typeface="+mj-lt"/>
                <a:ea typeface="Book Antiqua" panose="02040602050305030304" pitchFamily="18" charset="0"/>
                <a:cs typeface="Lucida Sans" panose="020B0602030504020204" pitchFamily="34" charset="0"/>
              </a:rPr>
              <a:t> </a:t>
            </a:r>
            <a:r>
              <a:rPr lang="en-US" sz="3200" dirty="0" err="1">
                <a:latin typeface="+mj-lt"/>
                <a:ea typeface="Book Antiqua" panose="02040602050305030304" pitchFamily="18" charset="0"/>
              </a:rPr>
              <a:t>су</a:t>
            </a:r>
            <a:r>
              <a:rPr lang="en-US" sz="3200" dirty="0">
                <a:latin typeface="+mj-lt"/>
                <a:ea typeface="Book Antiqua" panose="02040602050305030304" pitchFamily="18" charset="0"/>
              </a:rPr>
              <a:t>:</a:t>
            </a:r>
            <a:endParaRPr lang="en-US" sz="32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544" y="1844824"/>
            <a:ext cx="8525648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Истраживање</a:t>
            </a:r>
            <a:r>
              <a:rPr lang="en-US" b="1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тржишта</a:t>
            </a:r>
            <a:r>
              <a:rPr lang="en-US" b="1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обухвата</a:t>
            </a:r>
            <a:r>
              <a:rPr lang="en-US" b="1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следеће</a:t>
            </a:r>
            <a:r>
              <a:rPr lang="en-US" b="1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активности</a:t>
            </a:r>
            <a:r>
              <a:rPr lang="en-US" b="1" dirty="0" smtClean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5000"/>
              </a:lnSpc>
              <a:buFont typeface="Wingdings" panose="05000000000000000000" pitchFamily="2" charset="2"/>
              <a:buChar char=""/>
            </a:pP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Проналажење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добављача</a:t>
            </a:r>
            <a:r>
              <a:rPr lang="en-US" dirty="0" smtClean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sr-Cyrl-RS" dirty="0" smtClean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(</a:t>
            </a:r>
            <a:r>
              <a:rPr lang="sr-Cyrl-RS" dirty="0" smtClean="0"/>
              <a:t>ДЕЦЕМБАРСКИ СПИСАК ВПД ) </a:t>
            </a:r>
            <a:endParaRPr lang="en-US" dirty="0"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Ступање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у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контакт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са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добављачима</a:t>
            </a:r>
            <a:endParaRPr lang="en-US" dirty="0"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914400" marR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 </a:t>
            </a:r>
          </a:p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Пословна</a:t>
            </a:r>
            <a:r>
              <a:rPr lang="en-US" b="1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кореспонденција</a:t>
            </a:r>
            <a:r>
              <a:rPr lang="en-US" b="1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са</a:t>
            </a:r>
            <a:r>
              <a:rPr lang="en-US" b="1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добављачима</a:t>
            </a:r>
            <a:r>
              <a:rPr lang="en-US" b="1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endParaRPr lang="en-US" b="1" dirty="0" smtClean="0"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обухвата</a:t>
            </a:r>
            <a:r>
              <a:rPr lang="en-US" b="1" dirty="0" smtClean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следеће</a:t>
            </a:r>
            <a:r>
              <a:rPr lang="en-US" b="1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активности</a:t>
            </a:r>
            <a:r>
              <a:rPr lang="en-US" b="1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Слање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упита</a:t>
            </a:r>
            <a:endParaRPr lang="en-US" dirty="0"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Пријем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понуда</a:t>
            </a:r>
            <a:endParaRPr lang="en-US" dirty="0"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Слање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поруџбенице</a:t>
            </a:r>
            <a:r>
              <a:rPr lang="sr-Cyrl-RS" dirty="0" smtClean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– слање негативног одговора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sr-Cyrl-RS" dirty="0" smtClean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Фактура - отпремница</a:t>
            </a:r>
            <a:endParaRPr lang="en-US" dirty="0"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dirty="0" err="1" smtClean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Слање</a:t>
            </a:r>
            <a:r>
              <a:rPr lang="en-US" dirty="0" smtClean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ургенција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за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испоруку</a:t>
            </a: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робе</a:t>
            </a:r>
            <a:endParaRPr lang="sr-Cyrl-RS" dirty="0" smtClean="0"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5000"/>
              </a:lnSpc>
              <a:buFont typeface="Wingdings" panose="05000000000000000000" pitchFamily="2" charset="2"/>
              <a:buChar char=""/>
            </a:pPr>
            <a:r>
              <a:rPr lang="en-US" dirty="0" err="1" smtClean="0">
                <a:ea typeface="Book Antiqua" panose="02040602050305030304" pitchFamily="18" charset="0"/>
                <a:cs typeface="Times New Roman" panose="02020603050405020304" pitchFamily="18" charset="0"/>
              </a:rPr>
              <a:t>Пријем</a:t>
            </a:r>
            <a:r>
              <a:rPr lang="en-US" dirty="0" smtClean="0">
                <a:ea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a typeface="Book Antiqua" panose="02040602050305030304" pitchFamily="18" charset="0"/>
                <a:cs typeface="Times New Roman" panose="02020603050405020304" pitchFamily="18" charset="0"/>
              </a:rPr>
              <a:t>улазних</a:t>
            </a:r>
            <a:r>
              <a:rPr lang="en-US" dirty="0" smtClean="0">
                <a:ea typeface="Book Antiqua" panose="0204060205030503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ea typeface="Book Antiqua" panose="02040602050305030304" pitchFamily="18" charset="0"/>
                <a:cs typeface="Times New Roman" panose="02020603050405020304" pitchFamily="18" charset="0"/>
              </a:rPr>
              <a:t>рачуна</a:t>
            </a:r>
            <a:endParaRPr lang="en-US" dirty="0" smtClean="0"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j-lt"/>
              <a:ea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914400" marR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  <a:ea typeface="Book Antiqua" panose="0204060205030503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hlinkClick r:id="rId2" action="ppaction://program"/>
          </p:cNvPr>
          <p:cNvSpPr/>
          <p:nvPr/>
        </p:nvSpPr>
        <p:spPr>
          <a:xfrm>
            <a:off x="7143768" y="2500306"/>
            <a:ext cx="571504" cy="21431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53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2135</TotalTime>
  <Words>416</Words>
  <Application>Microsoft Office PowerPoint</Application>
  <PresentationFormat>On-screen Show (4:3)</PresentationFormat>
  <Paragraphs>114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Paper</vt:lpstr>
      <vt:lpstr>ОГЛЕДНИ ЧАС</vt:lpstr>
      <vt:lpstr>ФИНАНАСИЈСКО РАЧУНОВОДСТВЕНА ОБУКА</vt:lpstr>
      <vt:lpstr>Како доћи до циља???!!!!</vt:lpstr>
      <vt:lpstr>ПОСТУПАК ОТВАРАЊА ПРЕДУЗЕЋА</vt:lpstr>
      <vt:lpstr>ШТА НАКОН ОТВАРАЊА ПРЕДУЗЕЋА</vt:lpstr>
      <vt:lpstr>ОРГАНИЗАЦИОНА СТРУКТУРА</vt:lpstr>
      <vt:lpstr>Slide 7</vt:lpstr>
      <vt:lpstr>НАБАВКА РОБЕ</vt:lpstr>
      <vt:lpstr>Slide 9</vt:lpstr>
      <vt:lpstr>Slide 10</vt:lpstr>
      <vt:lpstr>Slide 11</vt:lpstr>
      <vt:lpstr>Slide 12</vt:lpstr>
      <vt:lpstr>МСВП КРУШЕВАЦ 2019</vt:lpstr>
      <vt:lpstr>МЕЂУНАРОДНИ САЈАМ ЦЕЉЕ 2019</vt:lpstr>
      <vt:lpstr>ХВАЛА НА ПАЖЊИ!!!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УГЛЕДНИ ЧАС</dc:title>
  <dc:creator>Korisnik</dc:creator>
  <cp:lastModifiedBy>Windows User</cp:lastModifiedBy>
  <cp:revision>46</cp:revision>
  <dcterms:created xsi:type="dcterms:W3CDTF">2021-12-03T16:03:38Z</dcterms:created>
  <dcterms:modified xsi:type="dcterms:W3CDTF">2021-12-10T19:29:13Z</dcterms:modified>
</cp:coreProperties>
</file>